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69" r:id="rId3"/>
    <p:sldId id="301" r:id="rId4"/>
    <p:sldId id="293" r:id="rId5"/>
    <p:sldId id="294" r:id="rId6"/>
    <p:sldId id="295" r:id="rId7"/>
    <p:sldId id="299" r:id="rId8"/>
    <p:sldId id="296" r:id="rId9"/>
    <p:sldId id="263" r:id="rId10"/>
    <p:sldId id="270" r:id="rId11"/>
    <p:sldId id="300" r:id="rId12"/>
    <p:sldId id="272" r:id="rId13"/>
    <p:sldId id="274" r:id="rId14"/>
    <p:sldId id="275" r:id="rId15"/>
    <p:sldId id="268" r:id="rId16"/>
    <p:sldId id="271" r:id="rId17"/>
    <p:sldId id="277" r:id="rId18"/>
    <p:sldId id="278" r:id="rId19"/>
    <p:sldId id="282" r:id="rId20"/>
    <p:sldId id="297" r:id="rId21"/>
    <p:sldId id="298" r:id="rId22"/>
    <p:sldId id="302" r:id="rId23"/>
    <p:sldId id="306" r:id="rId24"/>
    <p:sldId id="303" r:id="rId25"/>
    <p:sldId id="304" r:id="rId26"/>
    <p:sldId id="305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uliano 'Giulli' Montorio" initials="G'M" lastIdx="1" clrIdx="0">
    <p:extLst>
      <p:ext uri="{19B8F6BF-5375-455C-9EA6-DF929625EA0E}">
        <p15:presenceInfo xmlns:p15="http://schemas.microsoft.com/office/powerpoint/2012/main" userId="71a188040e8cb8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7F7"/>
    <a:srgbClr val="CCEC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3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Englische_Sprache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.wikipedia.org/wiki/Einbettung_(Informatik)" TargetMode="External"/><Relationship Id="rId4" Type="http://schemas.openxmlformats.org/officeDocument/2006/relationships/hyperlink" Target="https://de.wikipedia.org/wiki/Computer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willkommen zu … Titel …</a:t>
            </a:r>
          </a:p>
          <a:p>
            <a:r>
              <a:t>Fahrzeug alf entwickelt von … an Institut für systemtechnik… mehrwert für hs bo….</a:t>
            </a:r>
          </a:p>
          <a:p>
            <a:r>
              <a:t>grundlage Forschung autonomes fahren</a:t>
            </a:r>
          </a:p>
          <a:p>
            <a:r>
              <a:t>für Arbeit wichtige Komponenten : bldc + mecanum, Lidar + kinect und Schaltschrank mit pc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zweite aufgäbe:</a:t>
            </a:r>
          </a:p>
          <a:p>
            <a:r>
              <a:t>verwenden von ROS für Karto und Navigation </a:t>
            </a:r>
          </a:p>
          <a:p>
            <a:r>
              <a:t>Ros ist softwareframework einbinde von Anwendungen vereinfach —&gt;bezug rviss —&gt; Bezug Lidar Code</a:t>
            </a:r>
          </a:p>
          <a:p>
            <a:r>
              <a:t>Voraussetzung Lösung von SLAM —&gt; Was ist SLAM?</a:t>
            </a:r>
          </a:p>
          <a:p>
            <a:r>
              <a:t>In dieser Arbeit mit Algorithmus von TU Darmstadt —&gt; in Rot integriert</a:t>
            </a:r>
          </a:p>
          <a:p>
            <a:r>
              <a:t> —&gt; Belegtheitskarte (Erklärung) </a:t>
            </a:r>
          </a:p>
          <a:p>
            <a:r>
              <a:t>—&gt; Später relevant für Navigation</a:t>
            </a:r>
          </a:p>
        </p:txBody>
      </p:sp>
    </p:spTree>
    <p:extLst>
      <p:ext uri="{BB962C8B-B14F-4D97-AF65-F5344CB8AC3E}">
        <p14:creationId xmlns:p14="http://schemas.microsoft.com/office/powerpoint/2010/main" val="239761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zweite aufgäbe:</a:t>
            </a:r>
          </a:p>
          <a:p>
            <a:r>
              <a:t>verwenden von ROS für Karto und Navigation </a:t>
            </a:r>
          </a:p>
          <a:p>
            <a:r>
              <a:t>Ros ist softwareframework einbinde von Anwendungen vereinfach —&gt;bezug rviss —&gt; Bezug Lidar Code</a:t>
            </a:r>
          </a:p>
          <a:p>
            <a:r>
              <a:t>Voraussetzung Lösung von SLAM —&gt; Was ist SLAM?</a:t>
            </a:r>
          </a:p>
          <a:p>
            <a:r>
              <a:t>In dieser Arbeit mit Algorithmus von TU Darmstadt —&gt; in Rot integriert</a:t>
            </a:r>
          </a:p>
          <a:p>
            <a:r>
              <a:t> —&gt; Belegtheitskarte (Erklärung) </a:t>
            </a:r>
          </a:p>
          <a:p>
            <a:r>
              <a:t>—&gt; Später relevant für Navigation</a:t>
            </a:r>
          </a:p>
        </p:txBody>
      </p:sp>
    </p:spTree>
    <p:extLst>
      <p:ext uri="{BB962C8B-B14F-4D97-AF65-F5344CB8AC3E}">
        <p14:creationId xmlns:p14="http://schemas.microsoft.com/office/powerpoint/2010/main" val="2024624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zweite aufgäbe:</a:t>
            </a:r>
          </a:p>
          <a:p>
            <a:r>
              <a:t>verwenden von ROS für Karto und Navigation </a:t>
            </a:r>
          </a:p>
          <a:p>
            <a:r>
              <a:t>Ros ist softwareframework einbinde von Anwendungen vereinfach —&gt;bezug rviss —&gt; Bezug Lidar Code</a:t>
            </a:r>
          </a:p>
          <a:p>
            <a:r>
              <a:t>Voraussetzung Lösung von SLAM —&gt; Was ist SLAM?</a:t>
            </a:r>
          </a:p>
          <a:p>
            <a:r>
              <a:t>In dieser Arbeit mit Algorithmus von TU Darmstadt —&gt; in Rot integriert</a:t>
            </a:r>
          </a:p>
          <a:p>
            <a:r>
              <a:t> —&gt; Belegtheitskarte (Erklärung) </a:t>
            </a:r>
          </a:p>
          <a:p>
            <a:r>
              <a:t>—&gt; Später relevant für Navigation</a:t>
            </a:r>
          </a:p>
        </p:txBody>
      </p:sp>
    </p:spTree>
    <p:extLst>
      <p:ext uri="{BB962C8B-B14F-4D97-AF65-F5344CB8AC3E}">
        <p14:creationId xmlns:p14="http://schemas.microsoft.com/office/powerpoint/2010/main" val="2403571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Validierung Regler (einlesen soll und ist wer)</a:t>
            </a:r>
          </a:p>
          <a:p>
            <a:r>
              <a:t>Bezug Überschwinger bezug Anforderungen</a:t>
            </a:r>
          </a:p>
          <a:p>
            <a:r>
              <a:t>bezug schwankender sollwert</a:t>
            </a:r>
          </a:p>
          <a:p>
            <a:endParaRPr/>
          </a:p>
          <a:p>
            <a:r>
              <a:t>Übergang zu Giulli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Ein 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eingebettetes System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(auch </a:t>
            </a:r>
            <a:r>
              <a:rPr lang="de-DE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Englische Sprache"/>
              </a:rPr>
              <a:t>englisch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de-DE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embedded</a:t>
            </a:r>
            <a:r>
              <a:rPr lang="de-DE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ist ein elektronischer Rechner oder auch </a:t>
            </a:r>
            <a:r>
              <a:rPr lang="de-DE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Computer"/>
              </a:rPr>
              <a:t>Computer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der in einen technischen Kontext </a:t>
            </a:r>
            <a:r>
              <a:rPr lang="de-DE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Einbettung (Informatik)"/>
              </a:rPr>
              <a:t>eingebunden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(eingebettet) ist. Dabei übernimmt der Rechner entweder Überwachungs-, Steuerungs- oder Regelfunktionen oder ist für eine Form der Daten- bzw. Signalverarbeitung zuständig, beispielsweise beim Ver- bzw. Entschlüsseln, Codieren bzw. Decodieren oder Filtern.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330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1" descr="Shap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030" y="370558"/>
            <a:ext cx="2448622" cy="524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Shape 12" descr="Shap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362" y="370566"/>
            <a:ext cx="735099" cy="5246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6" y="1228194"/>
            <a:ext cx="8582027" cy="17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6" y="6206595"/>
            <a:ext cx="8582027" cy="1746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Giuliano Montorio und Hannes Dittmann, Hochschule Bochum"/>
          <p:cNvSpPr txBox="1"/>
          <p:nvPr/>
        </p:nvSpPr>
        <p:spPr>
          <a:xfrm>
            <a:off x="3360454" y="6366478"/>
            <a:ext cx="2423095" cy="246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000">
                <a:solidFill>
                  <a:srgbClr val="585858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r>
              <a:rPr dirty="0"/>
              <a:t>Giuliano Montorio</a:t>
            </a:r>
            <a:r>
              <a:rPr lang="de-DE" dirty="0"/>
              <a:t>        </a:t>
            </a:r>
            <a:r>
              <a:rPr dirty="0"/>
              <a:t> Hochschule Bochum</a:t>
            </a:r>
          </a:p>
        </p:txBody>
      </p:sp>
      <p:sp>
        <p:nvSpPr>
          <p:cNvPr id="20" name="26.02.2019"/>
          <p:cNvSpPr txBox="1"/>
          <p:nvPr/>
        </p:nvSpPr>
        <p:spPr>
          <a:xfrm>
            <a:off x="449426" y="6366478"/>
            <a:ext cx="682235" cy="246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000">
                <a:solidFill>
                  <a:srgbClr val="585858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r>
              <a:rPr lang="de-DE" dirty="0"/>
              <a:t>29.10.2020</a:t>
            </a:r>
            <a:endParaRPr dirty="0"/>
          </a:p>
        </p:txBody>
      </p:sp>
      <p:sp>
        <p:nvSpPr>
          <p:cNvPr id="21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000000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  <a:lvl2pPr marL="1073149" indent="-476249">
              <a:lnSpc>
                <a:spcPct val="100000"/>
              </a:lnSpc>
              <a:buClrTx/>
              <a:buSzPts val="2100"/>
              <a:buFontTx/>
              <a:defRPr sz="2100">
                <a:solidFill>
                  <a:srgbClr val="000000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lvl2pPr>
            <a:lvl3pPr marL="1530349" indent="-476249">
              <a:lnSpc>
                <a:spcPct val="100000"/>
              </a:lnSpc>
              <a:buClrTx/>
              <a:buSzPts val="2100"/>
              <a:buFontTx/>
              <a:defRPr sz="2100">
                <a:solidFill>
                  <a:srgbClr val="000000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lvl3pPr>
            <a:lvl4pPr marL="1987549" indent="-476249">
              <a:lnSpc>
                <a:spcPct val="100000"/>
              </a:lnSpc>
              <a:buClrTx/>
              <a:buSzPts val="2100"/>
              <a:buFontTx/>
              <a:defRPr sz="2100">
                <a:solidFill>
                  <a:srgbClr val="000000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lvl4pPr>
            <a:lvl5pPr marL="2444749" indent="-476249">
              <a:lnSpc>
                <a:spcPct val="100000"/>
              </a:lnSpc>
              <a:buClrTx/>
              <a:buSzPts val="2100"/>
              <a:buFontTx/>
              <a:defRPr sz="2100">
                <a:solidFill>
                  <a:srgbClr val="000000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529276" y="6299647"/>
            <a:ext cx="322549" cy="360649"/>
          </a:xfrm>
          <a:prstGeom prst="rect">
            <a:avLst/>
          </a:prstGeom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2" name="Textebene 1…">
            <a:extLst>
              <a:ext uri="{FF2B5EF4-FFF2-40B4-BE49-F238E27FC236}">
                <a16:creationId xmlns:a16="http://schemas.microsoft.com/office/drawing/2014/main" id="{605B8E08-1DCB-4EF1-B93D-B436F9D21651}"/>
              </a:ext>
            </a:extLst>
          </p:cNvPr>
          <p:cNvSpPr txBox="1">
            <a:spLocks noGrp="1"/>
          </p:cNvSpPr>
          <p:nvPr>
            <p:ph type="body" sz="half" idx="10"/>
          </p:nvPr>
        </p:nvSpPr>
        <p:spPr>
          <a:xfrm>
            <a:off x="311698" y="1448527"/>
            <a:ext cx="3999903" cy="45552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8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  <p:sp>
        <p:nvSpPr>
          <p:cNvPr id="3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7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11698" y="1536633"/>
            <a:ext cx="3999903" cy="45552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8" name="Shape 27"/>
          <p:cNvSpPr txBox="1">
            <a:spLocks noGrp="1"/>
          </p:cNvSpPr>
          <p:nvPr>
            <p:ph type="body" sz="half" idx="13"/>
          </p:nvPr>
        </p:nvSpPr>
        <p:spPr>
          <a:xfrm>
            <a:off x="4832398" y="1536631"/>
            <a:ext cx="3999903" cy="455520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eltext"/>
          <p:cNvSpPr txBox="1">
            <a:spLocks noGrp="1"/>
          </p:cNvSpPr>
          <p:nvPr>
            <p:ph type="title"/>
          </p:nvPr>
        </p:nvSpPr>
        <p:spPr>
          <a:xfrm>
            <a:off x="311698" y="740799"/>
            <a:ext cx="2808003" cy="1007702"/>
          </a:xfrm>
          <a:prstGeom prst="rect">
            <a:avLst/>
          </a:prstGeom>
        </p:spPr>
        <p:txBody>
          <a:bodyPr anchor="b"/>
          <a:lstStyle>
            <a:lvl1pPr>
              <a:defRPr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Titeltext</a:t>
            </a:r>
          </a:p>
        </p:txBody>
      </p:sp>
      <p:sp>
        <p:nvSpPr>
          <p:cNvPr id="65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11698" y="1852800"/>
            <a:ext cx="2808003" cy="4239302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eltext"/>
          <p:cNvSpPr txBox="1">
            <a:spLocks noGrp="1"/>
          </p:cNvSpPr>
          <p:nvPr>
            <p:ph type="title"/>
          </p:nvPr>
        </p:nvSpPr>
        <p:spPr>
          <a:xfrm>
            <a:off x="490250" y="600199"/>
            <a:ext cx="6367801" cy="5454302"/>
          </a:xfrm>
          <a:prstGeom prst="rect">
            <a:avLst/>
          </a:prstGeom>
        </p:spPr>
        <p:txBody>
          <a:bodyPr anchor="ctr"/>
          <a:lstStyle>
            <a:lvl1pPr>
              <a:defRPr sz="4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Titeltext</a:t>
            </a:r>
          </a:p>
        </p:txBody>
      </p:sp>
      <p:sp>
        <p:nvSpPr>
          <p:cNvPr id="7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40"/>
          <p:cNvSpPr/>
          <p:nvPr/>
        </p:nvSpPr>
        <p:spPr>
          <a:xfrm>
            <a:off x="4572000" y="-167"/>
            <a:ext cx="4572000" cy="68580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400"/>
            </a:pPr>
            <a:endParaRPr/>
          </a:p>
        </p:txBody>
      </p:sp>
      <p:sp>
        <p:nvSpPr>
          <p:cNvPr id="82" name="Titeltext"/>
          <p:cNvSpPr txBox="1">
            <a:spLocks noGrp="1"/>
          </p:cNvSpPr>
          <p:nvPr>
            <p:ph type="title"/>
          </p:nvPr>
        </p:nvSpPr>
        <p:spPr>
          <a:xfrm>
            <a:off x="265500" y="1644232"/>
            <a:ext cx="4045200" cy="1976402"/>
          </a:xfrm>
          <a:prstGeom prst="rect">
            <a:avLst/>
          </a:prstGeom>
        </p:spPr>
        <p:txBody>
          <a:bodyPr anchor="b"/>
          <a:lstStyle>
            <a:lvl1pPr algn="ctr">
              <a:defRPr sz="4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Titeltext</a:t>
            </a:r>
          </a:p>
        </p:txBody>
      </p:sp>
      <p:sp>
        <p:nvSpPr>
          <p:cNvPr id="8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265500" y="3737433"/>
            <a:ext cx="4045200" cy="1646702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4" name="Shape 43"/>
          <p:cNvSpPr txBox="1">
            <a:spLocks noGrp="1"/>
          </p:cNvSpPr>
          <p:nvPr>
            <p:ph type="body" sz="half" idx="13"/>
          </p:nvPr>
        </p:nvSpPr>
        <p:spPr>
          <a:xfrm>
            <a:off x="4939500" y="965433"/>
            <a:ext cx="3837000" cy="4926901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8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11698" y="5640766"/>
            <a:ext cx="5998804" cy="806702"/>
          </a:xfrm>
          <a:prstGeom prst="rect">
            <a:avLst/>
          </a:prstGeom>
        </p:spPr>
        <p:txBody>
          <a:bodyPr anchor="ctr"/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eltext"/>
          <p:cNvSpPr txBox="1">
            <a:spLocks noGrp="1"/>
          </p:cNvSpPr>
          <p:nvPr>
            <p:ph type="title"/>
          </p:nvPr>
        </p:nvSpPr>
        <p:spPr>
          <a:xfrm>
            <a:off x="311698" y="1474833"/>
            <a:ext cx="8520603" cy="2618102"/>
          </a:xfrm>
          <a:prstGeom prst="rect">
            <a:avLst/>
          </a:prstGeom>
        </p:spPr>
        <p:txBody>
          <a:bodyPr anchor="b"/>
          <a:lstStyle>
            <a:lvl1pPr algn="ctr">
              <a:defRPr sz="12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Titeltext</a:t>
            </a:r>
          </a:p>
        </p:txBody>
      </p:sp>
      <p:sp>
        <p:nvSpPr>
          <p:cNvPr id="101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11698" y="4202967"/>
            <a:ext cx="8520603" cy="1734302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"/>
          <p:cNvSpPr/>
          <p:nvPr/>
        </p:nvSpPr>
        <p:spPr>
          <a:xfrm>
            <a:off x="84349" y="6276833"/>
            <a:ext cx="8936702" cy="1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10"/>
          <p:cNvSpPr/>
          <p:nvPr/>
        </p:nvSpPr>
        <p:spPr>
          <a:xfrm>
            <a:off x="120433" y="1356966"/>
            <a:ext cx="8892000" cy="1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" name="Shape 11" descr="Shap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9930" y="467925"/>
            <a:ext cx="2448622" cy="524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Shape 12" descr="Shap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1528" y="467930"/>
            <a:ext cx="735099" cy="52468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eltext"/>
          <p:cNvSpPr txBox="1">
            <a:spLocks noGrp="1"/>
          </p:cNvSpPr>
          <p:nvPr>
            <p:ph type="title"/>
          </p:nvPr>
        </p:nvSpPr>
        <p:spPr>
          <a:xfrm>
            <a:off x="311698" y="593366"/>
            <a:ext cx="8520603" cy="76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Titeltext</a:t>
            </a:r>
          </a:p>
        </p:txBody>
      </p:sp>
      <p:sp>
        <p:nvSpPr>
          <p:cNvPr id="7" name="Textebene 1…"/>
          <p:cNvSpPr txBox="1">
            <a:spLocks noGrp="1"/>
          </p:cNvSpPr>
          <p:nvPr>
            <p:ph type="body" idx="1"/>
          </p:nvPr>
        </p:nvSpPr>
        <p:spPr>
          <a:xfrm>
            <a:off x="311698" y="1536633"/>
            <a:ext cx="8520603" cy="45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684347" y="6320775"/>
            <a:ext cx="336811" cy="318394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ctr">
            <a:spAutoFit/>
          </a:bodyPr>
          <a:lstStyle>
            <a:lvl1pPr algn="r">
              <a:defRPr sz="1000">
                <a:solidFill>
                  <a:srgbClr val="58585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6pPr>
      <a:lvl7pPr marL="3291113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7pPr>
      <a:lvl8pPr marL="37483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8pPr>
      <a:lvl9pPr marL="42055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Kolloquium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Kolloquium</a:t>
            </a:r>
            <a:endParaRPr dirty="0"/>
          </a:p>
        </p:txBody>
      </p:sp>
      <p:sp>
        <p:nvSpPr>
          <p:cNvPr id="119" name="Textfeld 12"/>
          <p:cNvSpPr txBox="1"/>
          <p:nvPr/>
        </p:nvSpPr>
        <p:spPr>
          <a:xfrm>
            <a:off x="622191" y="1489586"/>
            <a:ext cx="7899618" cy="738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100"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r>
              <a:rPr dirty="0"/>
              <a:t>„</a:t>
            </a:r>
            <a:r>
              <a:rPr lang="de-DE" dirty="0"/>
              <a:t>Entwicklung einer Bildverarbeitung mit dem Schwerpunkt Personenerkennung für ein autonomes Logistik-Fahrzeug</a:t>
            </a:r>
            <a:r>
              <a:rPr dirty="0"/>
              <a:t>“</a:t>
            </a:r>
          </a:p>
        </p:txBody>
      </p:sp>
      <p:pic>
        <p:nvPicPr>
          <p:cNvPr id="120" name="Shape 59" descr="Shap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898" y="2586953"/>
            <a:ext cx="5102204" cy="3226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188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424" name="Kartografierung der Umgeb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Bildverarbeitung</a:t>
            </a:r>
            <a:endParaRPr dirty="0"/>
          </a:p>
        </p:txBody>
      </p:sp>
      <p:pic>
        <p:nvPicPr>
          <p:cNvPr id="3" name="Grafik 2" descr="Ein Bild, das Boden, drinnen, Raum, Kind enthält.&#10;&#10;Automatisch generierte Beschreibung">
            <a:extLst>
              <a:ext uri="{FF2B5EF4-FFF2-40B4-BE49-F238E27FC236}">
                <a16:creationId xmlns:a16="http://schemas.microsoft.com/office/drawing/2014/main" id="{B8D66A31-A8C9-47FE-9FD4-B8FD9EACD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98" y="1310473"/>
            <a:ext cx="4189375" cy="2356523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pic>
        <p:nvPicPr>
          <p:cNvPr id="5" name="Grafik 4" descr="Ein Bild, das drinnen, Raum, Spiegel, Küche enthält.&#10;&#10;Automatisch generierte Beschreibung">
            <a:extLst>
              <a:ext uri="{FF2B5EF4-FFF2-40B4-BE49-F238E27FC236}">
                <a16:creationId xmlns:a16="http://schemas.microsoft.com/office/drawing/2014/main" id="{D337A91F-9ACF-4B7D-80C1-88B5E84ED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97" y="3781221"/>
            <a:ext cx="4189375" cy="2356524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7" name="Grafik 6" descr="Ein Bild, das Schlips, Hemd, tragen, drinnen enthält.&#10;&#10;Automatisch generierte Beschreibung">
            <a:extLst>
              <a:ext uri="{FF2B5EF4-FFF2-40B4-BE49-F238E27FC236}">
                <a16:creationId xmlns:a16="http://schemas.microsoft.com/office/drawing/2014/main" id="{ED8573DF-44EB-4B9E-ADC6-60FC5229D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84" y="4826941"/>
            <a:ext cx="530224" cy="126906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E0427E5-6297-4352-A6C4-2D5B87C74D3D}"/>
              </a:ext>
            </a:extLst>
          </p:cNvPr>
          <p:cNvSpPr txBox="1"/>
          <p:nvPr/>
        </p:nvSpPr>
        <p:spPr>
          <a:xfrm>
            <a:off x="311698" y="1673128"/>
            <a:ext cx="3651250" cy="16312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Eng 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92D05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anliegende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Bounding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Box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Person trotz </a:t>
            </a:r>
            <a:r>
              <a:rPr lang="de-DE" sz="2000" dirty="0">
                <a:solidFill>
                  <a:srgbClr val="92D050"/>
                </a:solidFill>
              </a:rPr>
              <a:t>kniender Haltung </a:t>
            </a:r>
            <a:r>
              <a:rPr lang="de-DE" sz="2000" dirty="0"/>
              <a:t>erkannt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0B90930-4B95-4AF9-AE08-49A4800CC9AD}"/>
              </a:ext>
            </a:extLst>
          </p:cNvPr>
          <p:cNvSpPr txBox="1"/>
          <p:nvPr/>
        </p:nvSpPr>
        <p:spPr>
          <a:xfrm>
            <a:off x="311698" y="3836100"/>
            <a:ext cx="3651250" cy="22467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Zu 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große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Bounding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Box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Küchentuch </a:t>
            </a:r>
            <a:r>
              <a:rPr lang="de-DE" sz="2000" dirty="0">
                <a:solidFill>
                  <a:srgbClr val="FF0000"/>
                </a:solidFill>
              </a:rPr>
              <a:t>fehlinterpretiert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>
              <a:solidFill>
                <a:srgbClr val="FF0000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>
                <a:solidFill>
                  <a:schemeClr val="tx1"/>
                </a:solidFill>
              </a:rPr>
              <a:t>Ist vermutlich auf Ähnlichkeit zum menschlichen Körper zurückzuführen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188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24" name="Kartografierung der Umgeb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Beispiel fehlerhafte Erkennung</a:t>
            </a:r>
            <a:endParaRPr dirty="0"/>
          </a:p>
        </p:txBody>
      </p:sp>
      <p:pic>
        <p:nvPicPr>
          <p:cNvPr id="3" name="Grafik 2" descr="Ein Bild, das Schlips, drinnen, Kleidung, tragen enthält.&#10;&#10;Automatisch generierte Beschreibung">
            <a:extLst>
              <a:ext uri="{FF2B5EF4-FFF2-40B4-BE49-F238E27FC236}">
                <a16:creationId xmlns:a16="http://schemas.microsoft.com/office/drawing/2014/main" id="{CC4388DE-6FAF-453F-BE37-61A27A4A3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14" y="1293584"/>
            <a:ext cx="2028826" cy="485587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6FFC1E5-A98C-4A7D-8368-9DB2FE4BF9C7}"/>
              </a:ext>
            </a:extLst>
          </p:cNvPr>
          <p:cNvSpPr txBox="1"/>
          <p:nvPr/>
        </p:nvSpPr>
        <p:spPr>
          <a:xfrm>
            <a:off x="452113" y="2136475"/>
            <a:ext cx="4640580" cy="31700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Kontur des Körpers ähnelt der des Küchentuchs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Farbverlauf der weißen Striche könnten als Beine interpretiert werden</a:t>
            </a:r>
            <a:endParaRPr kumimoji="0" lang="de-DE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Proportionen stimmen grob überein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Für HOG besonders anspruchsvoll</a:t>
            </a:r>
            <a:endParaRPr kumimoji="0" lang="en-GB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29197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238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434" name="Zusammenfass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Zusammenfassung</a:t>
            </a:r>
            <a:r>
              <a:rPr lang="de-DE" dirty="0"/>
              <a:t> und Ausblick</a:t>
            </a:r>
            <a:endParaRPr dirty="0"/>
          </a:p>
        </p:txBody>
      </p:sp>
      <p:pic>
        <p:nvPicPr>
          <p:cNvPr id="438" name="costmap.png" descr="cos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786222" y="1100180"/>
            <a:ext cx="2726373" cy="3041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Grafik 1" descr="Ein Bild, das Boden, drinnen, stehend, Person enthält.&#10;&#10;Automatisch generierte Beschreibung">
            <a:extLst>
              <a:ext uri="{FF2B5EF4-FFF2-40B4-BE49-F238E27FC236}">
                <a16:creationId xmlns:a16="http://schemas.microsoft.com/office/drawing/2014/main" id="{8ECD5BB7-734B-4617-AF11-3EDD492F4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11" y="1257773"/>
            <a:ext cx="4846887" cy="272637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A22588F-F05C-42DC-99C5-6BC887195A1D}"/>
              </a:ext>
            </a:extLst>
          </p:cNvPr>
          <p:cNvSpPr txBox="1"/>
          <p:nvPr/>
        </p:nvSpPr>
        <p:spPr>
          <a:xfrm>
            <a:off x="473811" y="3984147"/>
            <a:ext cx="8196377" cy="2631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Erkennen und Unterscheiden von Personen</a:t>
            </a:r>
            <a:endParaRPr kumimoji="0" lang="de-DE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r>
              <a:rPr lang="de-DE" sz="2000" dirty="0"/>
              <a:t>    -   Orte personenbezogene Daten zu ordnen </a:t>
            </a:r>
          </a:p>
          <a:p>
            <a:r>
              <a:rPr lang="de-DE" sz="2000" dirty="0"/>
              <a:t>    -   Entwicklung einer gefährdungsbasierten Routenplanung</a:t>
            </a:r>
          </a:p>
          <a:p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Personenerkennung für eingebettete Systeme entwickelt</a:t>
            </a:r>
          </a:p>
          <a:p>
            <a:r>
              <a:rPr lang="de-DE" sz="2000" dirty="0"/>
              <a:t>    -   Untersuchung leistungsfähiger Hardware und zukünftigen Netzen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kumimoji="0" lang="en-GB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238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47" name="Rechtec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Textfeld 1"/>
          <p:cNvSpPr txBox="1"/>
          <p:nvPr/>
        </p:nvSpPr>
        <p:spPr>
          <a:xfrm>
            <a:off x="1935583" y="3096573"/>
            <a:ext cx="5272834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381000"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Vielen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Dank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für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Ihre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Aufmerksamkeit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289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51" name="Titeltext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52" name="Shape 290"/>
          <p:cNvSpPr/>
          <p:nvPr/>
        </p:nvSpPr>
        <p:spPr>
          <a:xfrm>
            <a:off x="4960675" y="256923"/>
            <a:ext cx="4060500" cy="9288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>
              <a:defRPr sz="1400"/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93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05" name="Sensoren zur Erkennung der Umgeb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Sensoren zur Erkennung der Umgebung</a:t>
            </a:r>
          </a:p>
        </p:txBody>
      </p:sp>
      <p:grpSp>
        <p:nvGrpSpPr>
          <p:cNvPr id="311" name="Gruppieren"/>
          <p:cNvGrpSpPr/>
          <p:nvPr/>
        </p:nvGrpSpPr>
        <p:grpSpPr>
          <a:xfrm>
            <a:off x="398890" y="3205197"/>
            <a:ext cx="3548834" cy="2600845"/>
            <a:chOff x="391275" y="0"/>
            <a:chExt cx="3548832" cy="2600843"/>
          </a:xfrm>
        </p:grpSpPr>
        <p:grpSp>
          <p:nvGrpSpPr>
            <p:cNvPr id="309" name="Gruppieren 1"/>
            <p:cNvGrpSpPr/>
            <p:nvPr/>
          </p:nvGrpSpPr>
          <p:grpSpPr>
            <a:xfrm>
              <a:off x="391275" y="935123"/>
              <a:ext cx="3548834" cy="1655391"/>
              <a:chOff x="391275" y="82738"/>
              <a:chExt cx="3548832" cy="1655390"/>
            </a:xfrm>
          </p:grpSpPr>
          <p:pic>
            <p:nvPicPr>
              <p:cNvPr id="306" name="Grafik 5" descr="Grafik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7617" y="213711"/>
                <a:ext cx="2442492" cy="11278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07" name="Gleichschenkliges Dreieck 18"/>
              <p:cNvSpPr/>
              <p:nvPr/>
            </p:nvSpPr>
            <p:spPr>
              <a:xfrm rot="5400000">
                <a:off x="443355" y="30657"/>
                <a:ext cx="1069665" cy="1173827"/>
              </a:xfrm>
              <a:prstGeom prst="triangle">
                <a:avLst/>
              </a:prstGeom>
              <a:gradFill flip="none" rotWithShape="1">
                <a:gsLst>
                  <a:gs pos="0">
                    <a:srgbClr val="F6F8FC">
                      <a:alpha val="0"/>
                    </a:srgbClr>
                  </a:gs>
                  <a:gs pos="94000">
                    <a:srgbClr val="0517F9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8" name="Gleichschenkliges Dreieck 6"/>
              <p:cNvSpPr/>
              <p:nvPr/>
            </p:nvSpPr>
            <p:spPr>
              <a:xfrm rot="16200000">
                <a:off x="2223199" y="139490"/>
                <a:ext cx="1524419" cy="1672861"/>
              </a:xfrm>
              <a:prstGeom prst="triangle">
                <a:avLst/>
              </a:prstGeom>
              <a:gradFill flip="none" rotWithShape="1">
                <a:gsLst>
                  <a:gs pos="0">
                    <a:srgbClr val="F6F8FC">
                      <a:alpha val="0"/>
                    </a:srgbClr>
                  </a:gs>
                  <a:gs pos="97000">
                    <a:srgbClr val="0517F9">
                      <a:alpha val="82451"/>
                    </a:srgb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310" name="Kreis"/>
            <p:cNvSpPr/>
            <p:nvPr/>
          </p:nvSpPr>
          <p:spPr>
            <a:xfrm>
              <a:off x="653527" y="0"/>
              <a:ext cx="2600845" cy="2600844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6F8F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316" name="Gruppieren 27"/>
          <p:cNvGrpSpPr/>
          <p:nvPr/>
        </p:nvGrpSpPr>
        <p:grpSpPr>
          <a:xfrm>
            <a:off x="4415354" y="3263176"/>
            <a:ext cx="4657259" cy="2145062"/>
            <a:chOff x="357285" y="113849"/>
            <a:chExt cx="4657257" cy="2145061"/>
          </a:xfrm>
        </p:grpSpPr>
        <p:sp>
          <p:nvSpPr>
            <p:cNvPr id="312" name="Gleichschenkliges Dreieck 18"/>
            <p:cNvSpPr/>
            <p:nvPr/>
          </p:nvSpPr>
          <p:spPr>
            <a:xfrm rot="5400000">
              <a:off x="610063" y="42186"/>
              <a:ext cx="1471876" cy="1615202"/>
            </a:xfrm>
            <a:prstGeom prst="triangle">
              <a:avLst/>
            </a:prstGeom>
            <a:gradFill flip="none" rotWithShape="1">
              <a:gsLst>
                <a:gs pos="0">
                  <a:srgbClr val="F6F8FC">
                    <a:alpha val="0"/>
                  </a:srgbClr>
                </a:gs>
                <a:gs pos="95513">
                  <a:srgbClr val="0517F9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313" name="Grafik 21" descr="Grafik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2997" y="626590"/>
              <a:ext cx="2539765" cy="1632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4" name="Gleichschenkliges Dreieck 26"/>
            <p:cNvSpPr/>
            <p:nvPr/>
          </p:nvSpPr>
          <p:spPr>
            <a:xfrm rot="16200000">
              <a:off x="2847439" y="42186"/>
              <a:ext cx="1471875" cy="1615202"/>
            </a:xfrm>
            <a:prstGeom prst="triangle">
              <a:avLst/>
            </a:prstGeom>
            <a:gradFill flip="none" rotWithShape="1">
              <a:gsLst>
                <a:gs pos="0">
                  <a:srgbClr val="F6F8FC">
                    <a:alpha val="0"/>
                  </a:srgbClr>
                </a:gs>
                <a:gs pos="94000">
                  <a:srgbClr val="0517F9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5" name="Gerader Verbinder 23"/>
            <p:cNvSpPr/>
            <p:nvPr/>
          </p:nvSpPr>
          <p:spPr>
            <a:xfrm>
              <a:off x="357285" y="643839"/>
              <a:ext cx="4657259" cy="1"/>
            </a:xfrm>
            <a:prstGeom prst="line">
              <a:avLst/>
            </a:prstGeom>
            <a:noFill/>
            <a:ln w="25400" cap="flat">
              <a:gradFill flip="none" rotWithShape="1">
                <a:gsLst>
                  <a:gs pos="0">
                    <a:srgbClr val="FF000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7" name="Sichtfelder der Kinect-Sensoren und des RPLIDAR A2…"/>
          <p:cNvSpPr txBox="1"/>
          <p:nvPr/>
        </p:nvSpPr>
        <p:spPr>
          <a:xfrm>
            <a:off x="1528748" y="1303408"/>
            <a:ext cx="6086504" cy="150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/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Sichtfelder der </a:t>
            </a:r>
            <a:r>
              <a:rPr b="1">
                <a:solidFill>
                  <a:srgbClr val="0517F9"/>
                </a:solidFill>
                <a:latin typeface="LMRoman10-Bold"/>
                <a:ea typeface="LMRoman10-Bold"/>
                <a:cs typeface="LMRoman10-Bold"/>
                <a:sym typeface="LMRoman10-Bold"/>
              </a:rPr>
              <a:t>Kinect-Sensoren</a:t>
            </a:r>
            <a:r>
              <a:t> und des </a:t>
            </a:r>
            <a:r>
              <a:rPr b="1">
                <a:solidFill>
                  <a:srgbClr val="FF0000"/>
                </a:solidFill>
                <a:latin typeface="LMRoman10-Bold"/>
                <a:ea typeface="LMRoman10-Bold"/>
                <a:cs typeface="LMRoman10-Bold"/>
                <a:sym typeface="LMRoman10-Bold"/>
              </a:rPr>
              <a:t>RPLIDAR A2</a:t>
            </a:r>
          </a:p>
          <a:p>
            <a:pPr marL="228600" indent="-228600">
              <a:buSzPct val="100000"/>
              <a:buChar char="•"/>
              <a:defRPr sz="1600">
                <a:solidFill>
                  <a:srgbClr val="FF0000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 b="1">
              <a:solidFill>
                <a:srgbClr val="FF0000"/>
              </a:solidFill>
              <a:latin typeface="LMRoman10-Bold"/>
              <a:ea typeface="LMRoman10-Bold"/>
              <a:cs typeface="LMRoman10-Bold"/>
              <a:sym typeface="LMRoman10-Bold"/>
            </a:endParaRPr>
          </a:p>
          <a:p>
            <a:pPr marL="228600" indent="-228600">
              <a:buSzPct val="100000"/>
              <a:buChar char="•"/>
              <a:defRPr sz="1600">
                <a:solidFill>
                  <a:schemeClr val="accent2">
                    <a:lumOff val="-2588"/>
                  </a:schemeClr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Es entstehen Gebiete, die nicht von den Sensoren erfasst werden</a:t>
            </a:r>
            <a:endParaRPr b="1">
              <a:latin typeface="LMRoman10-Bold"/>
              <a:ea typeface="LMRoman10-Bold"/>
              <a:cs typeface="LMRoman10-Bold"/>
              <a:sym typeface="LMRoman10-Bold"/>
            </a:endParaRPr>
          </a:p>
        </p:txBody>
      </p:sp>
    </p:spTree>
    <p:extLst>
      <p:ext uri="{BB962C8B-B14F-4D97-AF65-F5344CB8AC3E}">
        <p14:creationId xmlns:p14="http://schemas.microsoft.com/office/powerpoint/2010/main" val="289427495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198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28" name="Navigation und Costmap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Navigation und Costmap</a:t>
            </a:r>
          </a:p>
        </p:txBody>
      </p:sp>
      <p:sp>
        <p:nvSpPr>
          <p:cNvPr id="429" name="Grundlage bildet Belegtheitskarte aus dem SLAM-Algorithmus…"/>
          <p:cNvSpPr txBox="1"/>
          <p:nvPr/>
        </p:nvSpPr>
        <p:spPr>
          <a:xfrm>
            <a:off x="4870868" y="1531881"/>
            <a:ext cx="3866306" cy="418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Grundlage bildet Belegtheitskarte aus dem </a:t>
            </a:r>
            <a:r>
              <a:rPr b="1">
                <a:latin typeface="LMRoman10-Bold"/>
                <a:ea typeface="LMRoman10-Bold"/>
                <a:cs typeface="LMRoman10-Bold"/>
                <a:sym typeface="LMRoman10-Bold"/>
              </a:rPr>
              <a:t>SLAM</a:t>
            </a:r>
            <a:r>
              <a:t>-Algorithmus</a:t>
            </a:r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/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Zellen werden mit Kollisionswahrscheinlichkeiten (Farbverteilungen) belegt</a:t>
            </a:r>
          </a:p>
          <a:p>
            <a:pPr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/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Gegenstandsabhängige Trajektorienplanung</a:t>
            </a:r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/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Zielpose wird manuell oder automatisch eingetragen</a:t>
            </a:r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/>
          </a:p>
        </p:txBody>
      </p:sp>
      <p:pic>
        <p:nvPicPr>
          <p:cNvPr id="430" name="costmap.png" descr="cos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51" y="1531881"/>
            <a:ext cx="3866306" cy="4313279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Linie"/>
          <p:cNvSpPr/>
          <p:nvPr/>
        </p:nvSpPr>
        <p:spPr>
          <a:xfrm flipV="1">
            <a:off x="3115733" y="2510153"/>
            <a:ext cx="2" cy="524702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dir="2700000" rotWithShape="0">
              <a:srgbClr val="000000">
                <a:alpha val="7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839700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208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59" name="Costmap falsch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Costmap falsch</a:t>
            </a:r>
          </a:p>
        </p:txBody>
      </p:sp>
      <p:pic>
        <p:nvPicPr>
          <p:cNvPr id="460" name="costmap2.png" descr="costma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97" y="1461999"/>
            <a:ext cx="6890006" cy="4453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Shape 115" descr="Shape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22298" y="1954275"/>
            <a:ext cx="5645502" cy="4187153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Shape 11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64" name="Systemdaten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Systemdaten</a:t>
            </a:r>
          </a:p>
        </p:txBody>
      </p:sp>
      <p:graphicFrame>
        <p:nvGraphicFramePr>
          <p:cNvPr id="465" name="Shape 118"/>
          <p:cNvGraphicFramePr/>
          <p:nvPr/>
        </p:nvGraphicFramePr>
        <p:xfrm>
          <a:off x="441200" y="1883348"/>
          <a:ext cx="6508650" cy="25601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0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2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Maße (LxBxH):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(1,55 x 0,72 x 1)m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Eigengewicht: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230 kg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max. Beladung: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370 kg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Komponenten: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ca. 2600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85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Kosten: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t>25000 €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(QVM: 12500 €)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Entwicklungszeit: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10 Monate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6" name="Shape 119"/>
          <p:cNvSpPr/>
          <p:nvPr/>
        </p:nvSpPr>
        <p:spPr>
          <a:xfrm>
            <a:off x="3263224" y="3605350"/>
            <a:ext cx="1574702" cy="430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4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0" fill="hold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ROS-Netzwerk</a:t>
            </a:r>
          </a:p>
        </p:txBody>
      </p:sp>
      <p:pic>
        <p:nvPicPr>
          <p:cNvPr id="540" name="Grafik 6" descr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96" y="1420328"/>
            <a:ext cx="7512609" cy="4797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93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320" name="Visualisierung der Sensordaten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Motivation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E44295-6426-4D02-98A8-ED602B430F61}"/>
              </a:ext>
            </a:extLst>
          </p:cNvPr>
          <p:cNvGrpSpPr>
            <a:grpSpLocks noChangeAspect="1"/>
          </p:cNvGrpSpPr>
          <p:nvPr/>
        </p:nvGrpSpPr>
        <p:grpSpPr>
          <a:xfrm>
            <a:off x="3436620" y="1544546"/>
            <a:ext cx="5415202" cy="4231860"/>
            <a:chOff x="3299460" y="1558833"/>
            <a:chExt cx="5552362" cy="4339048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D170B66B-D211-48DC-BB54-BA7D29ABE83E}"/>
                </a:ext>
              </a:extLst>
            </p:cNvPr>
            <p:cNvGrpSpPr/>
            <p:nvPr/>
          </p:nvGrpSpPr>
          <p:grpSpPr>
            <a:xfrm>
              <a:off x="3299460" y="1558833"/>
              <a:ext cx="5552362" cy="4339048"/>
              <a:chOff x="1397792" y="1345472"/>
              <a:chExt cx="6348416" cy="4761311"/>
            </a:xfrm>
          </p:grpSpPr>
          <p:pic>
            <p:nvPicPr>
              <p:cNvPr id="321" name="Grafik 3" descr="Grafik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97792" y="1345472"/>
                <a:ext cx="6348416" cy="4761311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322" name="Kreis"/>
              <p:cNvSpPr/>
              <p:nvPr/>
            </p:nvSpPr>
            <p:spPr>
              <a:xfrm>
                <a:off x="1399017" y="3287083"/>
                <a:ext cx="82651" cy="82651"/>
              </a:xfrm>
              <a:prstGeom prst="ellipse">
                <a:avLst/>
              </a:prstGeom>
              <a:solidFill>
                <a:srgbClr val="FF0000"/>
              </a:solidFill>
              <a:ln w="12700"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45718" tIns="45718" rIns="45718" bIns="45718" anchor="ctr"/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323" name="Kreis"/>
              <p:cNvSpPr/>
              <p:nvPr/>
            </p:nvSpPr>
            <p:spPr>
              <a:xfrm>
                <a:off x="1475217" y="3261683"/>
                <a:ext cx="82651" cy="82651"/>
              </a:xfrm>
              <a:prstGeom prst="ellipse">
                <a:avLst/>
              </a:prstGeom>
              <a:solidFill>
                <a:srgbClr val="FF0000"/>
              </a:solidFill>
              <a:ln w="12700"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45718" tIns="45718" rIns="45718" bIns="45718" anchor="ctr"/>
              <a:lstStyle/>
              <a:p>
                <a:pPr>
                  <a:defRPr sz="1400"/>
                </a:pPr>
                <a:endParaRPr/>
              </a:p>
            </p:txBody>
          </p:sp>
          <p:grpSp>
            <p:nvGrpSpPr>
              <p:cNvPr id="329" name="Gruppieren"/>
              <p:cNvGrpSpPr/>
              <p:nvPr/>
            </p:nvGrpSpPr>
            <p:grpSpPr>
              <a:xfrm>
                <a:off x="1644550" y="3127204"/>
                <a:ext cx="417085" cy="166331"/>
                <a:chOff x="0" y="0"/>
                <a:chExt cx="417084" cy="166330"/>
              </a:xfrm>
            </p:grpSpPr>
            <p:sp>
              <p:nvSpPr>
                <p:cNvPr id="324" name="Kreis"/>
                <p:cNvSpPr/>
                <p:nvPr/>
              </p:nvSpPr>
              <p:spPr>
                <a:xfrm>
                  <a:off x="0" y="8368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25" name="Kreis"/>
                <p:cNvSpPr/>
                <p:nvPr/>
              </p:nvSpPr>
              <p:spPr>
                <a:xfrm>
                  <a:off x="76200" y="70979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26" name="Kreis"/>
                <p:cNvSpPr/>
                <p:nvPr/>
              </p:nvSpPr>
              <p:spPr>
                <a:xfrm>
                  <a:off x="160866" y="5080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27" name="Kreis"/>
                <p:cNvSpPr/>
                <p:nvPr/>
              </p:nvSpPr>
              <p:spPr>
                <a:xfrm>
                  <a:off x="249767" y="2540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28" name="Kreis"/>
                <p:cNvSpPr/>
                <p:nvPr/>
              </p:nvSpPr>
              <p:spPr>
                <a:xfrm>
                  <a:off x="334434" y="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35" name="Gruppieren"/>
              <p:cNvGrpSpPr/>
              <p:nvPr/>
            </p:nvGrpSpPr>
            <p:grpSpPr>
              <a:xfrm>
                <a:off x="2131384" y="3000204"/>
                <a:ext cx="417084" cy="166331"/>
                <a:chOff x="0" y="0"/>
                <a:chExt cx="417083" cy="166330"/>
              </a:xfrm>
            </p:grpSpPr>
            <p:sp>
              <p:nvSpPr>
                <p:cNvPr id="330" name="Kreis"/>
                <p:cNvSpPr/>
                <p:nvPr/>
              </p:nvSpPr>
              <p:spPr>
                <a:xfrm>
                  <a:off x="0" y="8368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31" name="Kreis"/>
                <p:cNvSpPr/>
                <p:nvPr/>
              </p:nvSpPr>
              <p:spPr>
                <a:xfrm>
                  <a:off x="76200" y="70979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32" name="Kreis"/>
                <p:cNvSpPr/>
                <p:nvPr/>
              </p:nvSpPr>
              <p:spPr>
                <a:xfrm>
                  <a:off x="160866" y="5080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33" name="Kreis"/>
                <p:cNvSpPr/>
                <p:nvPr/>
              </p:nvSpPr>
              <p:spPr>
                <a:xfrm>
                  <a:off x="249766" y="2540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34" name="Kreis"/>
                <p:cNvSpPr/>
                <p:nvPr/>
              </p:nvSpPr>
              <p:spPr>
                <a:xfrm>
                  <a:off x="334433" y="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41" name="Gruppieren"/>
              <p:cNvGrpSpPr/>
              <p:nvPr/>
            </p:nvGrpSpPr>
            <p:grpSpPr>
              <a:xfrm>
                <a:off x="3117750" y="2665370"/>
                <a:ext cx="322552" cy="128633"/>
                <a:chOff x="0" y="0"/>
                <a:chExt cx="322551" cy="128632"/>
              </a:xfrm>
            </p:grpSpPr>
            <p:sp>
              <p:nvSpPr>
                <p:cNvPr id="336" name="Kreis"/>
                <p:cNvSpPr/>
                <p:nvPr/>
              </p:nvSpPr>
              <p:spPr>
                <a:xfrm>
                  <a:off x="0" y="64714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37" name="Kreis"/>
                <p:cNvSpPr/>
                <p:nvPr/>
              </p:nvSpPr>
              <p:spPr>
                <a:xfrm>
                  <a:off x="58928" y="54891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38" name="Kreis"/>
                <p:cNvSpPr/>
                <p:nvPr/>
              </p:nvSpPr>
              <p:spPr>
                <a:xfrm>
                  <a:off x="124405" y="39285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39" name="Kreis"/>
                <p:cNvSpPr/>
                <p:nvPr/>
              </p:nvSpPr>
              <p:spPr>
                <a:xfrm>
                  <a:off x="193156" y="19642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40" name="Kreis"/>
                <p:cNvSpPr/>
                <p:nvPr/>
              </p:nvSpPr>
              <p:spPr>
                <a:xfrm>
                  <a:off x="258633" y="-1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44" name="Gruppieren"/>
              <p:cNvGrpSpPr/>
              <p:nvPr/>
            </p:nvGrpSpPr>
            <p:grpSpPr>
              <a:xfrm>
                <a:off x="3608816" y="2605516"/>
                <a:ext cx="121511" cy="82653"/>
                <a:chOff x="0" y="0"/>
                <a:chExt cx="121509" cy="82651"/>
              </a:xfrm>
            </p:grpSpPr>
            <p:sp>
              <p:nvSpPr>
                <p:cNvPr id="342" name="Kreis"/>
                <p:cNvSpPr/>
                <p:nvPr/>
              </p:nvSpPr>
              <p:spPr>
                <a:xfrm>
                  <a:off x="-1" y="19429"/>
                  <a:ext cx="63224" cy="63223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43" name="Kreis"/>
                <p:cNvSpPr/>
                <p:nvPr/>
              </p:nvSpPr>
              <p:spPr>
                <a:xfrm>
                  <a:off x="58287" y="-1"/>
                  <a:ext cx="63223" cy="63224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50" name="Gruppieren"/>
              <p:cNvGrpSpPr/>
              <p:nvPr/>
            </p:nvGrpSpPr>
            <p:grpSpPr>
              <a:xfrm>
                <a:off x="2702884" y="2766970"/>
                <a:ext cx="322552" cy="128632"/>
                <a:chOff x="0" y="0"/>
                <a:chExt cx="322551" cy="128631"/>
              </a:xfrm>
            </p:grpSpPr>
            <p:sp>
              <p:nvSpPr>
                <p:cNvPr id="345" name="Kreis"/>
                <p:cNvSpPr/>
                <p:nvPr/>
              </p:nvSpPr>
              <p:spPr>
                <a:xfrm>
                  <a:off x="0" y="64713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46" name="Kreis"/>
                <p:cNvSpPr/>
                <p:nvPr/>
              </p:nvSpPr>
              <p:spPr>
                <a:xfrm>
                  <a:off x="58929" y="54891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47" name="Kreis"/>
                <p:cNvSpPr/>
                <p:nvPr/>
              </p:nvSpPr>
              <p:spPr>
                <a:xfrm>
                  <a:off x="124405" y="39286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48" name="Kreis"/>
                <p:cNvSpPr/>
                <p:nvPr/>
              </p:nvSpPr>
              <p:spPr>
                <a:xfrm>
                  <a:off x="193156" y="19643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49" name="Kreis"/>
                <p:cNvSpPr/>
                <p:nvPr/>
              </p:nvSpPr>
              <p:spPr>
                <a:xfrm>
                  <a:off x="258633" y="0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53" name="Gruppieren"/>
              <p:cNvGrpSpPr/>
              <p:nvPr/>
            </p:nvGrpSpPr>
            <p:grpSpPr>
              <a:xfrm>
                <a:off x="2406550" y="2884916"/>
                <a:ext cx="121510" cy="82653"/>
                <a:chOff x="0" y="0"/>
                <a:chExt cx="121509" cy="82651"/>
              </a:xfrm>
            </p:grpSpPr>
            <p:sp>
              <p:nvSpPr>
                <p:cNvPr id="351" name="Kreis"/>
                <p:cNvSpPr/>
                <p:nvPr/>
              </p:nvSpPr>
              <p:spPr>
                <a:xfrm>
                  <a:off x="-1" y="19429"/>
                  <a:ext cx="63224" cy="63223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52" name="Kreis"/>
                <p:cNvSpPr/>
                <p:nvPr/>
              </p:nvSpPr>
              <p:spPr>
                <a:xfrm>
                  <a:off x="58287" y="-1"/>
                  <a:ext cx="63223" cy="63224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sp>
            <p:nvSpPr>
              <p:cNvPr id="354" name="Kreis"/>
              <p:cNvSpPr/>
              <p:nvPr/>
            </p:nvSpPr>
            <p:spPr>
              <a:xfrm rot="1731685">
                <a:off x="5601919" y="3627365"/>
                <a:ext cx="75107" cy="75109"/>
              </a:xfrm>
              <a:prstGeom prst="ellipse">
                <a:avLst/>
              </a:prstGeom>
              <a:solidFill>
                <a:srgbClr val="0517F9"/>
              </a:solidFill>
              <a:ln w="12700"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45718" tIns="45718" rIns="45718" bIns="45718" anchor="ctr"/>
              <a:lstStyle/>
              <a:p>
                <a:pPr>
                  <a:defRPr sz="1400"/>
                </a:pPr>
                <a:endParaRPr/>
              </a:p>
            </p:txBody>
          </p:sp>
          <p:grpSp>
            <p:nvGrpSpPr>
              <p:cNvPr id="363" name="Gruppieren"/>
              <p:cNvGrpSpPr/>
              <p:nvPr/>
            </p:nvGrpSpPr>
            <p:grpSpPr>
              <a:xfrm>
                <a:off x="5613858" y="3563120"/>
                <a:ext cx="632694" cy="249850"/>
                <a:chOff x="0" y="0"/>
                <a:chExt cx="632693" cy="249848"/>
              </a:xfrm>
            </p:grpSpPr>
            <p:sp>
              <p:nvSpPr>
                <p:cNvPr id="355" name="Kreis"/>
                <p:cNvSpPr/>
                <p:nvPr/>
              </p:nvSpPr>
              <p:spPr>
                <a:xfrm rot="1731685">
                  <a:off x="319780" y="98102"/>
                  <a:ext cx="75109" cy="7510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56" name="Kreis"/>
                <p:cNvSpPr/>
                <p:nvPr/>
              </p:nvSpPr>
              <p:spPr>
                <a:xfrm rot="1731685">
                  <a:off x="385995" y="121420"/>
                  <a:ext cx="75109" cy="7510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57" name="Kreis"/>
                <p:cNvSpPr/>
                <p:nvPr/>
              </p:nvSpPr>
              <p:spPr>
                <a:xfrm rot="1731685">
                  <a:off x="462229" y="142498"/>
                  <a:ext cx="75109" cy="7510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58" name="Kreis"/>
                <p:cNvSpPr/>
                <p:nvPr/>
              </p:nvSpPr>
              <p:spPr>
                <a:xfrm rot="1731685">
                  <a:off x="544122" y="161278"/>
                  <a:ext cx="75109" cy="7510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59" name="Kreis"/>
                <p:cNvSpPr/>
                <p:nvPr/>
              </p:nvSpPr>
              <p:spPr>
                <a:xfrm rot="1731685">
                  <a:off x="13462" y="13462"/>
                  <a:ext cx="75107" cy="75107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 dirty="0"/>
                </a:p>
              </p:txBody>
            </p:sp>
            <p:sp>
              <p:nvSpPr>
                <p:cNvPr id="360" name="Kreis"/>
                <p:cNvSpPr/>
                <p:nvPr/>
              </p:nvSpPr>
              <p:spPr>
                <a:xfrm rot="1731685">
                  <a:off x="89696" y="34540"/>
                  <a:ext cx="75107" cy="75107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61" name="Kreis"/>
                <p:cNvSpPr/>
                <p:nvPr/>
              </p:nvSpPr>
              <p:spPr>
                <a:xfrm rot="1731685">
                  <a:off x="171588" y="53320"/>
                  <a:ext cx="75109" cy="75107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62" name="Kreis"/>
                <p:cNvSpPr/>
                <p:nvPr/>
              </p:nvSpPr>
              <p:spPr>
                <a:xfrm rot="1731685">
                  <a:off x="250113" y="70243"/>
                  <a:ext cx="75107" cy="7510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71" name="Gruppieren"/>
              <p:cNvGrpSpPr/>
              <p:nvPr/>
            </p:nvGrpSpPr>
            <p:grpSpPr>
              <a:xfrm>
                <a:off x="5664691" y="3634980"/>
                <a:ext cx="556460" cy="228771"/>
                <a:chOff x="0" y="0"/>
                <a:chExt cx="556458" cy="228770"/>
              </a:xfrm>
            </p:grpSpPr>
            <p:sp>
              <p:nvSpPr>
                <p:cNvPr id="364" name="Kreis"/>
                <p:cNvSpPr/>
                <p:nvPr/>
              </p:nvSpPr>
              <p:spPr>
                <a:xfrm rot="1731685">
                  <a:off x="243546" y="77024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65" name="Kreis"/>
                <p:cNvSpPr/>
                <p:nvPr/>
              </p:nvSpPr>
              <p:spPr>
                <a:xfrm rot="1731685">
                  <a:off x="309762" y="100342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66" name="Kreis"/>
                <p:cNvSpPr/>
                <p:nvPr/>
              </p:nvSpPr>
              <p:spPr>
                <a:xfrm rot="1731685">
                  <a:off x="385996" y="121420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67" name="Kreis"/>
                <p:cNvSpPr/>
                <p:nvPr/>
              </p:nvSpPr>
              <p:spPr>
                <a:xfrm rot="1731685">
                  <a:off x="467889" y="140200"/>
                  <a:ext cx="75107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68" name="Kreis"/>
                <p:cNvSpPr/>
                <p:nvPr/>
              </p:nvSpPr>
              <p:spPr>
                <a:xfrm rot="1731685">
                  <a:off x="13462" y="13462"/>
                  <a:ext cx="75107" cy="75107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69" name="Kreis"/>
                <p:cNvSpPr/>
                <p:nvPr/>
              </p:nvSpPr>
              <p:spPr>
                <a:xfrm rot="1731685">
                  <a:off x="95354" y="32241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70" name="Kreis"/>
                <p:cNvSpPr/>
                <p:nvPr/>
              </p:nvSpPr>
              <p:spPr>
                <a:xfrm rot="1731685">
                  <a:off x="173878" y="49165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88" name="Gruppieren"/>
              <p:cNvGrpSpPr/>
              <p:nvPr/>
            </p:nvGrpSpPr>
            <p:grpSpPr>
              <a:xfrm>
                <a:off x="6192394" y="3467484"/>
                <a:ext cx="592294" cy="374319"/>
                <a:chOff x="0" y="0"/>
                <a:chExt cx="592292" cy="374318"/>
              </a:xfrm>
            </p:grpSpPr>
            <p:grpSp>
              <p:nvGrpSpPr>
                <p:cNvPr id="380" name="Gruppieren"/>
                <p:cNvGrpSpPr/>
                <p:nvPr/>
              </p:nvGrpSpPr>
              <p:grpSpPr>
                <a:xfrm>
                  <a:off x="0" y="0"/>
                  <a:ext cx="574866" cy="358618"/>
                  <a:chOff x="0" y="0"/>
                  <a:chExt cx="574865" cy="358617"/>
                </a:xfrm>
              </p:grpSpPr>
              <p:sp>
                <p:nvSpPr>
                  <p:cNvPr id="372" name="Kreis"/>
                  <p:cNvSpPr/>
                  <p:nvPr/>
                </p:nvSpPr>
                <p:spPr>
                  <a:xfrm rot="20664728">
                    <a:off x="286655" y="120713"/>
                    <a:ext cx="75109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373" name="Kreis"/>
                  <p:cNvSpPr/>
                  <p:nvPr/>
                </p:nvSpPr>
                <p:spPr>
                  <a:xfrm rot="20664728">
                    <a:off x="350252" y="90989"/>
                    <a:ext cx="75109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374" name="Kreis"/>
                  <p:cNvSpPr/>
                  <p:nvPr/>
                </p:nvSpPr>
                <p:spPr>
                  <a:xfrm rot="20664728">
                    <a:off x="419434" y="52651"/>
                    <a:ext cx="75109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375" name="Kreis"/>
                  <p:cNvSpPr/>
                  <p:nvPr/>
                </p:nvSpPr>
                <p:spPr>
                  <a:xfrm rot="20664728">
                    <a:off x="491047" y="8710"/>
                    <a:ext cx="75109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376" name="Kreis"/>
                  <p:cNvSpPr/>
                  <p:nvPr/>
                </p:nvSpPr>
                <p:spPr>
                  <a:xfrm rot="20664728">
                    <a:off x="8710" y="274799"/>
                    <a:ext cx="75107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377" name="Kreis"/>
                  <p:cNvSpPr/>
                  <p:nvPr/>
                </p:nvSpPr>
                <p:spPr>
                  <a:xfrm rot="20664728">
                    <a:off x="77892" y="236461"/>
                    <a:ext cx="75107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378" name="Kreis"/>
                  <p:cNvSpPr/>
                  <p:nvPr/>
                </p:nvSpPr>
                <p:spPr>
                  <a:xfrm rot="20664728">
                    <a:off x="149504" y="192520"/>
                    <a:ext cx="75109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379" name="Kreis"/>
                  <p:cNvSpPr/>
                  <p:nvPr/>
                </p:nvSpPr>
                <p:spPr>
                  <a:xfrm rot="20664728">
                    <a:off x="217412" y="149612"/>
                    <a:ext cx="75107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</p:grpSp>
            <p:sp>
              <p:nvSpPr>
                <p:cNvPr id="381" name="Kreis"/>
                <p:cNvSpPr/>
                <p:nvPr/>
              </p:nvSpPr>
              <p:spPr>
                <a:xfrm rot="20664728">
                  <a:off x="304084" y="174753"/>
                  <a:ext cx="75109" cy="75107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82" name="Kreis"/>
                <p:cNvSpPr/>
                <p:nvPr/>
              </p:nvSpPr>
              <p:spPr>
                <a:xfrm rot="20664728">
                  <a:off x="367681" y="145028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83" name="Kreis"/>
                <p:cNvSpPr/>
                <p:nvPr/>
              </p:nvSpPr>
              <p:spPr>
                <a:xfrm rot="20664728">
                  <a:off x="436863" y="106690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84" name="Kreis"/>
                <p:cNvSpPr/>
                <p:nvPr/>
              </p:nvSpPr>
              <p:spPr>
                <a:xfrm rot="20664728">
                  <a:off x="508476" y="62750"/>
                  <a:ext cx="75107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85" name="Kreis"/>
                <p:cNvSpPr/>
                <p:nvPr/>
              </p:nvSpPr>
              <p:spPr>
                <a:xfrm rot="20664728">
                  <a:off x="95322" y="290500"/>
                  <a:ext cx="75107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86" name="Kreis"/>
                <p:cNvSpPr/>
                <p:nvPr/>
              </p:nvSpPr>
              <p:spPr>
                <a:xfrm rot="20664728">
                  <a:off x="166933" y="246559"/>
                  <a:ext cx="75109" cy="75107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87" name="Kreis"/>
                <p:cNvSpPr/>
                <p:nvPr/>
              </p:nvSpPr>
              <p:spPr>
                <a:xfrm rot="20664728">
                  <a:off x="234842" y="203651"/>
                  <a:ext cx="75107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96" name="Gruppieren"/>
              <p:cNvGrpSpPr/>
              <p:nvPr/>
            </p:nvGrpSpPr>
            <p:grpSpPr>
              <a:xfrm>
                <a:off x="3757231" y="3356144"/>
                <a:ext cx="527512" cy="240307"/>
                <a:chOff x="0" y="0"/>
                <a:chExt cx="527510" cy="240306"/>
              </a:xfrm>
            </p:grpSpPr>
            <p:sp>
              <p:nvSpPr>
                <p:cNvPr id="389" name="Kreis"/>
                <p:cNvSpPr/>
                <p:nvPr/>
              </p:nvSpPr>
              <p:spPr>
                <a:xfrm rot="21226523">
                  <a:off x="228662" y="81107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0" name="Kreis"/>
                <p:cNvSpPr/>
                <p:nvPr/>
              </p:nvSpPr>
              <p:spPr>
                <a:xfrm rot="21226523">
                  <a:off x="296248" y="62127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1" name="Kreis"/>
                <p:cNvSpPr/>
                <p:nvPr/>
              </p:nvSpPr>
              <p:spPr>
                <a:xfrm rot="21226523">
                  <a:off x="370746" y="35555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2" name="Kreis"/>
                <p:cNvSpPr/>
                <p:nvPr/>
              </p:nvSpPr>
              <p:spPr>
                <a:xfrm rot="21226523">
                  <a:off x="448553" y="3850"/>
                  <a:ext cx="75107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3" name="Kreis"/>
                <p:cNvSpPr/>
                <p:nvPr/>
              </p:nvSpPr>
              <p:spPr>
                <a:xfrm rot="21226523">
                  <a:off x="3850" y="161349"/>
                  <a:ext cx="75107" cy="75107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4" name="Kreis"/>
                <p:cNvSpPr/>
                <p:nvPr/>
              </p:nvSpPr>
              <p:spPr>
                <a:xfrm rot="21226523">
                  <a:off x="81656" y="129644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5" name="Kreis"/>
                <p:cNvSpPr/>
                <p:nvPr/>
              </p:nvSpPr>
              <p:spPr>
                <a:xfrm rot="21226523">
                  <a:off x="155640" y="98356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404" name="Gruppieren"/>
              <p:cNvGrpSpPr/>
              <p:nvPr/>
            </p:nvGrpSpPr>
            <p:grpSpPr>
              <a:xfrm>
                <a:off x="4138231" y="3208254"/>
                <a:ext cx="527512" cy="240307"/>
                <a:chOff x="0" y="0"/>
                <a:chExt cx="527510" cy="240305"/>
              </a:xfrm>
            </p:grpSpPr>
            <p:sp>
              <p:nvSpPr>
                <p:cNvPr id="397" name="Kreis"/>
                <p:cNvSpPr/>
                <p:nvPr/>
              </p:nvSpPr>
              <p:spPr>
                <a:xfrm rot="21226523">
                  <a:off x="228662" y="81107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8" name="Kreis"/>
                <p:cNvSpPr/>
                <p:nvPr/>
              </p:nvSpPr>
              <p:spPr>
                <a:xfrm rot="21226523">
                  <a:off x="296248" y="62126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9" name="Kreis"/>
                <p:cNvSpPr/>
                <p:nvPr/>
              </p:nvSpPr>
              <p:spPr>
                <a:xfrm rot="21226523">
                  <a:off x="370746" y="35555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400" name="Kreis"/>
                <p:cNvSpPr/>
                <p:nvPr/>
              </p:nvSpPr>
              <p:spPr>
                <a:xfrm rot="21226523">
                  <a:off x="448554" y="3850"/>
                  <a:ext cx="75107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401" name="Kreis"/>
                <p:cNvSpPr/>
                <p:nvPr/>
              </p:nvSpPr>
              <p:spPr>
                <a:xfrm rot="21226523">
                  <a:off x="3850" y="161349"/>
                  <a:ext cx="75107" cy="75107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402" name="Kreis"/>
                <p:cNvSpPr/>
                <p:nvPr/>
              </p:nvSpPr>
              <p:spPr>
                <a:xfrm rot="21226523">
                  <a:off x="81656" y="129643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403" name="Kreis"/>
                <p:cNvSpPr/>
                <p:nvPr/>
              </p:nvSpPr>
              <p:spPr>
                <a:xfrm rot="21226523">
                  <a:off x="155640" y="98356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421" name="Gruppieren"/>
              <p:cNvGrpSpPr/>
              <p:nvPr/>
            </p:nvGrpSpPr>
            <p:grpSpPr>
              <a:xfrm>
                <a:off x="2909509" y="3199028"/>
                <a:ext cx="931151" cy="406651"/>
                <a:chOff x="0" y="0"/>
                <a:chExt cx="931149" cy="406650"/>
              </a:xfrm>
            </p:grpSpPr>
            <p:grpSp>
              <p:nvGrpSpPr>
                <p:cNvPr id="412" name="Gruppieren"/>
                <p:cNvGrpSpPr/>
                <p:nvPr/>
              </p:nvGrpSpPr>
              <p:grpSpPr>
                <a:xfrm>
                  <a:off x="-1" y="-1"/>
                  <a:ext cx="545112" cy="272463"/>
                  <a:chOff x="0" y="0"/>
                  <a:chExt cx="545110" cy="272461"/>
                </a:xfrm>
              </p:grpSpPr>
              <p:sp>
                <p:nvSpPr>
                  <p:cNvPr id="405" name="Kreis"/>
                  <p:cNvSpPr/>
                  <p:nvPr/>
                </p:nvSpPr>
                <p:spPr>
                  <a:xfrm rot="2049439">
                    <a:off x="237842" y="9913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06" name="Kreis"/>
                  <p:cNvSpPr/>
                  <p:nvPr/>
                </p:nvSpPr>
                <p:spPr>
                  <a:xfrm rot="2049439">
                    <a:off x="301623" y="12846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07" name="Kreis"/>
                  <p:cNvSpPr/>
                  <p:nvPr/>
                </p:nvSpPr>
                <p:spPr>
                  <a:xfrm rot="2049439">
                    <a:off x="375586" y="156488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08" name="Kreis"/>
                  <p:cNvSpPr/>
                  <p:nvPr/>
                </p:nvSpPr>
                <p:spPr>
                  <a:xfrm rot="2049439">
                    <a:off x="455397" y="182746"/>
                    <a:ext cx="75107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09" name="Kreis"/>
                  <p:cNvSpPr/>
                  <p:nvPr/>
                </p:nvSpPr>
                <p:spPr>
                  <a:xfrm rot="2049439">
                    <a:off x="14606" y="14606"/>
                    <a:ext cx="75107" cy="75107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0" name="Kreis"/>
                  <p:cNvSpPr/>
                  <p:nvPr/>
                </p:nvSpPr>
                <p:spPr>
                  <a:xfrm rot="2049439">
                    <a:off x="94415" y="4086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1" name="Kreis"/>
                  <p:cNvSpPr/>
                  <p:nvPr/>
                </p:nvSpPr>
                <p:spPr>
                  <a:xfrm rot="2049439">
                    <a:off x="171043" y="6496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</p:grpSp>
            <p:grpSp>
              <p:nvGrpSpPr>
                <p:cNvPr id="420" name="Gruppieren"/>
                <p:cNvGrpSpPr/>
                <p:nvPr/>
              </p:nvGrpSpPr>
              <p:grpSpPr>
                <a:xfrm>
                  <a:off x="386038" y="134188"/>
                  <a:ext cx="545112" cy="272463"/>
                  <a:chOff x="0" y="0"/>
                  <a:chExt cx="545110" cy="272461"/>
                </a:xfrm>
              </p:grpSpPr>
              <p:sp>
                <p:nvSpPr>
                  <p:cNvPr id="413" name="Kreis"/>
                  <p:cNvSpPr/>
                  <p:nvPr/>
                </p:nvSpPr>
                <p:spPr>
                  <a:xfrm rot="2049439">
                    <a:off x="237842" y="9913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4" name="Kreis"/>
                  <p:cNvSpPr/>
                  <p:nvPr/>
                </p:nvSpPr>
                <p:spPr>
                  <a:xfrm rot="2049439">
                    <a:off x="301623" y="12846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5" name="Kreis"/>
                  <p:cNvSpPr/>
                  <p:nvPr/>
                </p:nvSpPr>
                <p:spPr>
                  <a:xfrm rot="2049439">
                    <a:off x="375586" y="156488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6" name="Kreis"/>
                  <p:cNvSpPr/>
                  <p:nvPr/>
                </p:nvSpPr>
                <p:spPr>
                  <a:xfrm rot="2049439">
                    <a:off x="455397" y="182746"/>
                    <a:ext cx="75107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7" name="Kreis"/>
                  <p:cNvSpPr/>
                  <p:nvPr/>
                </p:nvSpPr>
                <p:spPr>
                  <a:xfrm rot="2049439">
                    <a:off x="14606" y="14606"/>
                    <a:ext cx="75107" cy="75107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8" name="Kreis"/>
                  <p:cNvSpPr/>
                  <p:nvPr/>
                </p:nvSpPr>
                <p:spPr>
                  <a:xfrm rot="2049439">
                    <a:off x="94415" y="4086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9" name="Kreis"/>
                  <p:cNvSpPr/>
                  <p:nvPr/>
                </p:nvSpPr>
                <p:spPr>
                  <a:xfrm rot="2049439">
                    <a:off x="171043" y="6496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</p:grpSp>
          </p:grp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936DE4E7-61C3-40B3-BD21-804389202B4B}"/>
                </a:ext>
              </a:extLst>
            </p:cNvPr>
            <p:cNvGrpSpPr/>
            <p:nvPr/>
          </p:nvGrpSpPr>
          <p:grpSpPr>
            <a:xfrm>
              <a:off x="6203215" y="2516931"/>
              <a:ext cx="620552" cy="2009313"/>
              <a:chOff x="5675064" y="2288445"/>
              <a:chExt cx="669324" cy="2257024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04F5C98B-6915-496A-99EB-544A33E51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5064" y="2288445"/>
                <a:ext cx="669324" cy="2257024"/>
              </a:xfrm>
              <a:prstGeom prst="rect">
                <a:avLst/>
              </a:prstGeom>
            </p:spPr>
          </p:pic>
          <p:sp>
            <p:nvSpPr>
              <p:cNvPr id="6" name="Kreis">
                <a:extLst>
                  <a:ext uri="{FF2B5EF4-FFF2-40B4-BE49-F238E27FC236}">
                    <a16:creationId xmlns:a16="http://schemas.microsoft.com/office/drawing/2014/main" id="{28E6AA17-921A-4766-8DD0-DDDC5C4B00E5}"/>
                  </a:ext>
                </a:extLst>
              </p:cNvPr>
              <p:cNvSpPr/>
              <p:nvPr/>
            </p:nvSpPr>
            <p:spPr>
              <a:xfrm rot="21226523">
                <a:off x="5757965" y="3526586"/>
                <a:ext cx="65691" cy="68447"/>
              </a:xfrm>
              <a:prstGeom prst="ellipse">
                <a:avLst/>
              </a:prstGeom>
              <a:solidFill>
                <a:srgbClr val="0517F9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7" name="Kreis">
                <a:extLst>
                  <a:ext uri="{FF2B5EF4-FFF2-40B4-BE49-F238E27FC236}">
                    <a16:creationId xmlns:a16="http://schemas.microsoft.com/office/drawing/2014/main" id="{A02A19B3-72FB-4621-9C12-2891BD1FF58F}"/>
                  </a:ext>
                </a:extLst>
              </p:cNvPr>
              <p:cNvSpPr/>
              <p:nvPr/>
            </p:nvSpPr>
            <p:spPr>
              <a:xfrm rot="21226523">
                <a:off x="5825390" y="3544751"/>
                <a:ext cx="65691" cy="68448"/>
              </a:xfrm>
              <a:prstGeom prst="ellipse">
                <a:avLst/>
              </a:prstGeom>
              <a:solidFill>
                <a:srgbClr val="0517F9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8" name="Kreis">
                <a:extLst>
                  <a:ext uri="{FF2B5EF4-FFF2-40B4-BE49-F238E27FC236}">
                    <a16:creationId xmlns:a16="http://schemas.microsoft.com/office/drawing/2014/main" id="{A9CD0FC9-3A0C-4DAC-AC03-B9DB6465DE28}"/>
                  </a:ext>
                </a:extLst>
              </p:cNvPr>
              <p:cNvSpPr/>
              <p:nvPr/>
            </p:nvSpPr>
            <p:spPr>
              <a:xfrm rot="21226523">
                <a:off x="5891904" y="3546916"/>
                <a:ext cx="65691" cy="68448"/>
              </a:xfrm>
              <a:prstGeom prst="ellipse">
                <a:avLst/>
              </a:prstGeom>
              <a:solidFill>
                <a:srgbClr val="0517F9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9" name="Kreis">
                <a:extLst>
                  <a:ext uri="{FF2B5EF4-FFF2-40B4-BE49-F238E27FC236}">
                    <a16:creationId xmlns:a16="http://schemas.microsoft.com/office/drawing/2014/main" id="{5FC4275C-314C-4E3D-88BA-590422EB3A49}"/>
                  </a:ext>
                </a:extLst>
              </p:cNvPr>
              <p:cNvSpPr/>
              <p:nvPr/>
            </p:nvSpPr>
            <p:spPr>
              <a:xfrm rot="21226523">
                <a:off x="5958004" y="3552297"/>
                <a:ext cx="65691" cy="68448"/>
              </a:xfrm>
              <a:prstGeom prst="ellipse">
                <a:avLst/>
              </a:prstGeom>
              <a:solidFill>
                <a:srgbClr val="0517F9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0" name="Kreis">
                <a:extLst>
                  <a:ext uri="{FF2B5EF4-FFF2-40B4-BE49-F238E27FC236}">
                    <a16:creationId xmlns:a16="http://schemas.microsoft.com/office/drawing/2014/main" id="{2C368EFA-A42C-42C7-8347-EEEF35007D4F}"/>
                  </a:ext>
                </a:extLst>
              </p:cNvPr>
              <p:cNvSpPr/>
              <p:nvPr/>
            </p:nvSpPr>
            <p:spPr>
              <a:xfrm rot="21226523">
                <a:off x="6015672" y="3552296"/>
                <a:ext cx="65691" cy="68448"/>
              </a:xfrm>
              <a:prstGeom prst="ellipse">
                <a:avLst/>
              </a:prstGeom>
              <a:solidFill>
                <a:srgbClr val="0517F9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1" name="Kreis">
                <a:extLst>
                  <a:ext uri="{FF2B5EF4-FFF2-40B4-BE49-F238E27FC236}">
                    <a16:creationId xmlns:a16="http://schemas.microsoft.com/office/drawing/2014/main" id="{FF00FB4D-1AA6-4310-AAB6-9077B0A8630B}"/>
                  </a:ext>
                </a:extLst>
              </p:cNvPr>
              <p:cNvSpPr/>
              <p:nvPr/>
            </p:nvSpPr>
            <p:spPr>
              <a:xfrm rot="21226523">
                <a:off x="6083778" y="3546381"/>
                <a:ext cx="65691" cy="68447"/>
              </a:xfrm>
              <a:prstGeom prst="ellipse">
                <a:avLst/>
              </a:prstGeom>
              <a:solidFill>
                <a:srgbClr val="0517F9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2" name="Kreis">
                <a:extLst>
                  <a:ext uri="{FF2B5EF4-FFF2-40B4-BE49-F238E27FC236}">
                    <a16:creationId xmlns:a16="http://schemas.microsoft.com/office/drawing/2014/main" id="{4E742F5C-BE99-481F-A1F4-A44A29B8D817}"/>
                  </a:ext>
                </a:extLst>
              </p:cNvPr>
              <p:cNvSpPr/>
              <p:nvPr/>
            </p:nvSpPr>
            <p:spPr>
              <a:xfrm rot="21226523">
                <a:off x="6151241" y="3535617"/>
                <a:ext cx="65691" cy="68447"/>
              </a:xfrm>
              <a:prstGeom prst="ellipse">
                <a:avLst/>
              </a:prstGeom>
              <a:solidFill>
                <a:srgbClr val="0517F9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4" name="Kreis">
                <a:extLst>
                  <a:ext uri="{FF2B5EF4-FFF2-40B4-BE49-F238E27FC236}">
                    <a16:creationId xmlns:a16="http://schemas.microsoft.com/office/drawing/2014/main" id="{9F607BD4-B386-4A5A-B2D5-AA41B55B3574}"/>
                  </a:ext>
                </a:extLst>
              </p:cNvPr>
              <p:cNvSpPr/>
              <p:nvPr/>
            </p:nvSpPr>
            <p:spPr>
              <a:xfrm rot="21226523">
                <a:off x="5818853" y="3477595"/>
                <a:ext cx="65691" cy="6844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 dirty="0"/>
              </a:p>
            </p:txBody>
          </p:sp>
          <p:sp>
            <p:nvSpPr>
              <p:cNvPr id="15" name="Kreis">
                <a:extLst>
                  <a:ext uri="{FF2B5EF4-FFF2-40B4-BE49-F238E27FC236}">
                    <a16:creationId xmlns:a16="http://schemas.microsoft.com/office/drawing/2014/main" id="{7D93700D-D181-40CF-B0C3-9D2A726696C5}"/>
                  </a:ext>
                </a:extLst>
              </p:cNvPr>
              <p:cNvSpPr/>
              <p:nvPr/>
            </p:nvSpPr>
            <p:spPr>
              <a:xfrm rot="21226523">
                <a:off x="5759399" y="3455331"/>
                <a:ext cx="65691" cy="6844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 dirty="0"/>
              </a:p>
            </p:txBody>
          </p:sp>
          <p:sp>
            <p:nvSpPr>
              <p:cNvPr id="16" name="Kreis">
                <a:extLst>
                  <a:ext uri="{FF2B5EF4-FFF2-40B4-BE49-F238E27FC236}">
                    <a16:creationId xmlns:a16="http://schemas.microsoft.com/office/drawing/2014/main" id="{D2507019-8CCE-49EA-A06A-8E984D6FB836}"/>
                  </a:ext>
                </a:extLst>
              </p:cNvPr>
              <p:cNvSpPr/>
              <p:nvPr/>
            </p:nvSpPr>
            <p:spPr>
              <a:xfrm rot="21226523">
                <a:off x="5893032" y="3493529"/>
                <a:ext cx="65691" cy="68448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7" name="Kreis">
                <a:extLst>
                  <a:ext uri="{FF2B5EF4-FFF2-40B4-BE49-F238E27FC236}">
                    <a16:creationId xmlns:a16="http://schemas.microsoft.com/office/drawing/2014/main" id="{3F52B23D-F352-4D7B-BD1A-CC2A136F36DC}"/>
                  </a:ext>
                </a:extLst>
              </p:cNvPr>
              <p:cNvSpPr/>
              <p:nvPr/>
            </p:nvSpPr>
            <p:spPr>
              <a:xfrm rot="21226523">
                <a:off x="5961883" y="3494427"/>
                <a:ext cx="65691" cy="68448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8" name="Kreis">
                <a:extLst>
                  <a:ext uri="{FF2B5EF4-FFF2-40B4-BE49-F238E27FC236}">
                    <a16:creationId xmlns:a16="http://schemas.microsoft.com/office/drawing/2014/main" id="{10938453-2B69-4F87-BFB3-D7782447985E}"/>
                  </a:ext>
                </a:extLst>
              </p:cNvPr>
              <p:cNvSpPr/>
              <p:nvPr/>
            </p:nvSpPr>
            <p:spPr>
              <a:xfrm rot="21226523">
                <a:off x="6037261" y="3494315"/>
                <a:ext cx="65691" cy="68448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9" name="Kreis">
                <a:extLst>
                  <a:ext uri="{FF2B5EF4-FFF2-40B4-BE49-F238E27FC236}">
                    <a16:creationId xmlns:a16="http://schemas.microsoft.com/office/drawing/2014/main" id="{8CE59ADC-E8F1-489F-8BE5-854EEBBF8C0E}"/>
                  </a:ext>
                </a:extLst>
              </p:cNvPr>
              <p:cNvSpPr/>
              <p:nvPr/>
            </p:nvSpPr>
            <p:spPr>
              <a:xfrm rot="21226523">
                <a:off x="6102525" y="3485086"/>
                <a:ext cx="65691" cy="6844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 dirty="0"/>
              </a:p>
            </p:txBody>
          </p:sp>
          <p:sp>
            <p:nvSpPr>
              <p:cNvPr id="20" name="Kreis">
                <a:extLst>
                  <a:ext uri="{FF2B5EF4-FFF2-40B4-BE49-F238E27FC236}">
                    <a16:creationId xmlns:a16="http://schemas.microsoft.com/office/drawing/2014/main" id="{131FD686-9168-4583-95FE-D927BC41F0E9}"/>
                  </a:ext>
                </a:extLst>
              </p:cNvPr>
              <p:cNvSpPr/>
              <p:nvPr/>
            </p:nvSpPr>
            <p:spPr>
              <a:xfrm rot="21226523">
                <a:off x="6162745" y="3472601"/>
                <a:ext cx="65691" cy="6844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</p:grp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A04B8BA-7E40-476C-877A-F1F6C3A39960}"/>
              </a:ext>
            </a:extLst>
          </p:cNvPr>
          <p:cNvSpPr txBox="1"/>
          <p:nvPr/>
        </p:nvSpPr>
        <p:spPr>
          <a:xfrm>
            <a:off x="364624" y="2038279"/>
            <a:ext cx="2934422" cy="3477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Klasse „Person“ kann nur geschätzt werden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Keine Kenntnis über Pose. </a:t>
            </a:r>
            <a:r>
              <a:rPr lang="de-DE" sz="2000" dirty="0">
                <a:solidFill>
                  <a:srgbClr val="0517F7"/>
                </a:solidFill>
              </a:rPr>
              <a:t>Informations-</a:t>
            </a:r>
            <a:r>
              <a:rPr lang="de-DE" sz="2000" dirty="0">
                <a:solidFill>
                  <a:srgbClr val="FF0000"/>
                </a:solidFill>
              </a:rPr>
              <a:t>gehalt</a:t>
            </a:r>
            <a:r>
              <a:rPr lang="de-DE" sz="2000" dirty="0"/>
              <a:t> zu gering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Löschen</a:t>
            </a: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von </a:t>
            </a:r>
            <a:r>
              <a:rPr kumimoji="0" lang="en-GB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alten</a:t>
            </a: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en-GB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Informationen</a:t>
            </a: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en-GB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schwierig</a:t>
            </a:r>
            <a:endParaRPr kumimoji="0" lang="en-GB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0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Zustandsautomat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B75DE45-891F-4BD4-A522-4C6AC0CD6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74" y="1270276"/>
            <a:ext cx="5625966" cy="48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9470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SAE Automatisierungslevel</a:t>
            </a:r>
            <a:endParaRPr dirty="0"/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054422A-1EFF-4474-B691-49915FE82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8" y="1319855"/>
            <a:ext cx="7510543" cy="48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7632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Intersection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Union</a:t>
            </a:r>
            <a:endParaRPr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F4B9818-8FB2-4AA7-A0FB-461C4B52C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8" y="1873939"/>
            <a:ext cx="8540124" cy="376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6179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oriented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DFAB088-A371-47FE-BA54-4EC1586AD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671" y="2424997"/>
            <a:ext cx="3527964" cy="282142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A1B5405-B5B2-4222-A67B-7F512B437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65" y="2424997"/>
            <a:ext cx="3546933" cy="28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6128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oriented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E6862E-0598-4B6A-B593-F20906AC5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03867"/>
            <a:ext cx="64008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2162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Neuron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2C7C01-42AF-4115-9F23-9E1CFDFF1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47871"/>
            <a:ext cx="8026400" cy="303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5234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Bewertung einer Erkennung</a:t>
            </a:r>
            <a:endParaRPr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CD946AA-F274-46E4-A296-00C2CF94D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3" y="2314726"/>
            <a:ext cx="8221133" cy="275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4729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Objekterkennung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92868B1-F297-4E1B-B1BA-EC7042B30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11" y="1667933"/>
            <a:ext cx="6971377" cy="43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5088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Faltung</a:t>
            </a: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E509E6-F4A5-4383-80A6-15C1BCD6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840" y="1591733"/>
            <a:ext cx="4168320" cy="45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5549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Eingeschränkte Konnektivität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E3CA9-737A-4C10-BE01-B7577D096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43" y="1286932"/>
            <a:ext cx="3699713" cy="491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4015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93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320" name="Visualisierung der Sensordaten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Aufgabenstellung</a:t>
            </a:r>
          </a:p>
        </p:txBody>
      </p:sp>
      <p:pic>
        <p:nvPicPr>
          <p:cNvPr id="3" name="Grafik 2" descr="Ein Bild, das Boden, drinnen, Decke, Raum enthält.&#10;&#10;Automatisch generierte Beschreibung">
            <a:extLst>
              <a:ext uri="{FF2B5EF4-FFF2-40B4-BE49-F238E27FC236}">
                <a16:creationId xmlns:a16="http://schemas.microsoft.com/office/drawing/2014/main" id="{913B2B44-E229-4F1F-B4CB-BA6BFB1EE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2" y="2126795"/>
            <a:ext cx="7251171" cy="407878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4AD9E83-C177-42E5-AE23-E6BA62755B97}"/>
              </a:ext>
            </a:extLst>
          </p:cNvPr>
          <p:cNvSpPr/>
          <p:nvPr/>
        </p:nvSpPr>
        <p:spPr>
          <a:xfrm>
            <a:off x="4201283" y="2866668"/>
            <a:ext cx="926160" cy="282240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FF24929-915D-4AAC-9496-6946367A7B91}"/>
              </a:ext>
            </a:extLst>
          </p:cNvPr>
          <p:cNvSpPr/>
          <p:nvPr/>
        </p:nvSpPr>
        <p:spPr>
          <a:xfrm>
            <a:off x="2569265" y="2873018"/>
            <a:ext cx="769871" cy="3070923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3E47BE5-408F-4BE4-A58C-CF78E9A0638B}"/>
              </a:ext>
            </a:extLst>
          </p:cNvPr>
          <p:cNvSpPr/>
          <p:nvPr/>
        </p:nvSpPr>
        <p:spPr>
          <a:xfrm>
            <a:off x="4379193" y="2896253"/>
            <a:ext cx="366854" cy="414190"/>
          </a:xfrm>
          <a:prstGeom prst="rect">
            <a:avLst/>
          </a:prstGeom>
          <a:noFill/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D2998444-62DA-4F0F-95BB-F1C6B11B2B0A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4586287" y="5588487"/>
            <a:ext cx="0" cy="617092"/>
          </a:xfrm>
          <a:prstGeom prst="line">
            <a:avLst/>
          </a:prstGeom>
          <a:noFill/>
          <a:ln w="25400" cap="flat">
            <a:solidFill>
              <a:srgbClr val="00B050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3" name="Gerader Verbinder 132">
            <a:extLst>
              <a:ext uri="{FF2B5EF4-FFF2-40B4-BE49-F238E27FC236}">
                <a16:creationId xmlns:a16="http://schemas.microsoft.com/office/drawing/2014/main" id="{4C39E6A1-ED62-4071-971E-02FB68772B62}"/>
              </a:ext>
            </a:extLst>
          </p:cNvPr>
          <p:cNvCxnSpPr>
            <a:cxnSpLocks/>
            <a:stCxn id="3" idx="2"/>
          </p:cNvCxnSpPr>
          <p:nvPr/>
        </p:nvCxnSpPr>
        <p:spPr>
          <a:xfrm flipH="1" flipV="1">
            <a:off x="3118872" y="5689076"/>
            <a:ext cx="1467415" cy="516503"/>
          </a:xfrm>
          <a:prstGeom prst="line">
            <a:avLst/>
          </a:prstGeom>
          <a:noFill/>
          <a:ln w="25400" cap="flat">
            <a:solidFill>
              <a:srgbClr val="00B050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0D4BDAC9-95C8-4D66-8CC4-3F5F057463F1}"/>
              </a:ext>
            </a:extLst>
          </p:cNvPr>
          <p:cNvSpPr txBox="1"/>
          <p:nvPr/>
        </p:nvSpPr>
        <p:spPr>
          <a:xfrm>
            <a:off x="4669125" y="5737017"/>
            <a:ext cx="946720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2,15 m</a:t>
            </a:r>
            <a:endParaRPr kumimoji="0" lang="en-GB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6485756F-0498-432B-A2DB-040247594705}"/>
              </a:ext>
            </a:extLst>
          </p:cNvPr>
          <p:cNvSpPr txBox="1"/>
          <p:nvPr/>
        </p:nvSpPr>
        <p:spPr>
          <a:xfrm>
            <a:off x="3361468" y="5914980"/>
            <a:ext cx="946720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2,2 m</a:t>
            </a:r>
            <a:endParaRPr kumimoji="0" lang="en-GB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93" name="Rechteck 292">
            <a:extLst>
              <a:ext uri="{FF2B5EF4-FFF2-40B4-BE49-F238E27FC236}">
                <a16:creationId xmlns:a16="http://schemas.microsoft.com/office/drawing/2014/main" id="{88E97512-DD1C-4044-AB0F-6C2514E0B552}"/>
              </a:ext>
            </a:extLst>
          </p:cNvPr>
          <p:cNvSpPr/>
          <p:nvPr/>
        </p:nvSpPr>
        <p:spPr>
          <a:xfrm>
            <a:off x="2589301" y="2896253"/>
            <a:ext cx="727791" cy="964471"/>
          </a:xfrm>
          <a:prstGeom prst="rect">
            <a:avLst/>
          </a:prstGeom>
          <a:noFill/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295" name="Gerader Verbinder 294">
            <a:extLst>
              <a:ext uri="{FF2B5EF4-FFF2-40B4-BE49-F238E27FC236}">
                <a16:creationId xmlns:a16="http://schemas.microsoft.com/office/drawing/2014/main" id="{20268E7E-CB40-4BD5-8BDA-2CFA872817DA}"/>
              </a:ext>
            </a:extLst>
          </p:cNvPr>
          <p:cNvCxnSpPr>
            <a:cxnSpLocks/>
          </p:cNvCxnSpPr>
          <p:nvPr/>
        </p:nvCxnSpPr>
        <p:spPr>
          <a:xfrm>
            <a:off x="2195819" y="2563005"/>
            <a:ext cx="393480" cy="333247"/>
          </a:xfrm>
          <a:prstGeom prst="line">
            <a:avLst/>
          </a:prstGeom>
          <a:noFill/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5FBD6F61-91D0-40A1-AC2D-7836C8FA00E9}"/>
              </a:ext>
            </a:extLst>
          </p:cNvPr>
          <p:cNvCxnSpPr>
            <a:cxnSpLocks/>
          </p:cNvCxnSpPr>
          <p:nvPr/>
        </p:nvCxnSpPr>
        <p:spPr>
          <a:xfrm>
            <a:off x="4044882" y="2563007"/>
            <a:ext cx="334311" cy="333247"/>
          </a:xfrm>
          <a:prstGeom prst="line">
            <a:avLst/>
          </a:prstGeom>
          <a:noFill/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417E7213-FF51-4ECE-AC31-D873C68CC0EE}"/>
              </a:ext>
            </a:extLst>
          </p:cNvPr>
          <p:cNvCxnSpPr>
            <a:cxnSpLocks/>
          </p:cNvCxnSpPr>
          <p:nvPr/>
        </p:nvCxnSpPr>
        <p:spPr>
          <a:xfrm flipV="1">
            <a:off x="2095995" y="5943941"/>
            <a:ext cx="473270" cy="156863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Gerader Verbinder 158">
            <a:extLst>
              <a:ext uri="{FF2B5EF4-FFF2-40B4-BE49-F238E27FC236}">
                <a16:creationId xmlns:a16="http://schemas.microsoft.com/office/drawing/2014/main" id="{2442790E-1368-4055-9467-0ADD713E34EC}"/>
              </a:ext>
            </a:extLst>
          </p:cNvPr>
          <p:cNvCxnSpPr>
            <a:cxnSpLocks/>
          </p:cNvCxnSpPr>
          <p:nvPr/>
        </p:nvCxnSpPr>
        <p:spPr>
          <a:xfrm flipV="1">
            <a:off x="5127443" y="2563005"/>
            <a:ext cx="336030" cy="303663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3" name="Rechteck 302">
            <a:extLst>
              <a:ext uri="{FF2B5EF4-FFF2-40B4-BE49-F238E27FC236}">
                <a16:creationId xmlns:a16="http://schemas.microsoft.com/office/drawing/2014/main" id="{87537CB0-2B33-4761-9FD4-DBA7E269AC94}"/>
              </a:ext>
            </a:extLst>
          </p:cNvPr>
          <p:cNvSpPr/>
          <p:nvPr/>
        </p:nvSpPr>
        <p:spPr>
          <a:xfrm>
            <a:off x="1432558" y="2287879"/>
            <a:ext cx="1520637" cy="276995"/>
          </a:xfrm>
          <a:prstGeom prst="rect">
            <a:avLst/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Kein Gesicht erkannt</a:t>
            </a:r>
            <a:endParaRPr kumimoji="0" lang="en-GB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04" name="Rechteck 303">
            <a:extLst>
              <a:ext uri="{FF2B5EF4-FFF2-40B4-BE49-F238E27FC236}">
                <a16:creationId xmlns:a16="http://schemas.microsoft.com/office/drawing/2014/main" id="{C635E362-02BD-4914-AFBB-531DAA30EE97}"/>
              </a:ext>
            </a:extLst>
          </p:cNvPr>
          <p:cNvSpPr/>
          <p:nvPr/>
        </p:nvSpPr>
        <p:spPr>
          <a:xfrm>
            <a:off x="3386137" y="2286013"/>
            <a:ext cx="658745" cy="276995"/>
          </a:xfrm>
          <a:prstGeom prst="rect">
            <a:avLst/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Giuliano</a:t>
            </a:r>
            <a:endParaRPr kumimoji="0" lang="en-GB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05" name="Rechteck 304">
            <a:extLst>
              <a:ext uri="{FF2B5EF4-FFF2-40B4-BE49-F238E27FC236}">
                <a16:creationId xmlns:a16="http://schemas.microsoft.com/office/drawing/2014/main" id="{6CB7F268-0177-4A90-8F16-BEABF1B0B05D}"/>
              </a:ext>
            </a:extLst>
          </p:cNvPr>
          <p:cNvSpPr/>
          <p:nvPr/>
        </p:nvSpPr>
        <p:spPr>
          <a:xfrm>
            <a:off x="5463473" y="2286012"/>
            <a:ext cx="573902" cy="276995"/>
          </a:xfrm>
          <a:prstGeom prst="rect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</a:rPr>
              <a:t>Person</a:t>
            </a:r>
            <a:endParaRPr kumimoji="0" lang="en-GB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06" name="Rechteck 305">
            <a:extLst>
              <a:ext uri="{FF2B5EF4-FFF2-40B4-BE49-F238E27FC236}">
                <a16:creationId xmlns:a16="http://schemas.microsoft.com/office/drawing/2014/main" id="{BDA465D3-7987-4314-9FA3-17F151C5764A}"/>
              </a:ext>
            </a:extLst>
          </p:cNvPr>
          <p:cNvSpPr/>
          <p:nvPr/>
        </p:nvSpPr>
        <p:spPr>
          <a:xfrm>
            <a:off x="1479550" y="5823809"/>
            <a:ext cx="616445" cy="276995"/>
          </a:xfrm>
          <a:prstGeom prst="rect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</a:rPr>
              <a:t>Person</a:t>
            </a:r>
            <a:endParaRPr kumimoji="0" lang="en-GB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08" name="Textfeld 307">
            <a:extLst>
              <a:ext uri="{FF2B5EF4-FFF2-40B4-BE49-F238E27FC236}">
                <a16:creationId xmlns:a16="http://schemas.microsoft.com/office/drawing/2014/main" id="{3AEA6D55-9FDB-425A-89E5-B8008BBC1399}"/>
              </a:ext>
            </a:extLst>
          </p:cNvPr>
          <p:cNvSpPr txBox="1"/>
          <p:nvPr/>
        </p:nvSpPr>
        <p:spPr>
          <a:xfrm>
            <a:off x="835786" y="1319899"/>
            <a:ext cx="7453672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e-DE" sz="2000" dirty="0">
                <a:solidFill>
                  <a:srgbClr val="FF0000"/>
                </a:solidFill>
              </a:rPr>
              <a:t>Personenerkennung</a:t>
            </a:r>
            <a:r>
              <a:rPr lang="de-DE" sz="2000" dirty="0"/>
              <a:t> mit </a:t>
            </a:r>
            <a:r>
              <a:rPr lang="de-DE" sz="2000" dirty="0">
                <a:solidFill>
                  <a:srgbClr val="0070C0"/>
                </a:solidFill>
              </a:rPr>
              <a:t>eindeutigen Unterscheidungsmerkmal</a:t>
            </a:r>
            <a:r>
              <a:rPr lang="de-DE" sz="2000" dirty="0">
                <a:solidFill>
                  <a:srgbClr val="FFFF00"/>
                </a:solidFill>
              </a:rPr>
              <a:t>  </a:t>
            </a:r>
            <a:r>
              <a:rPr lang="de-DE" sz="2000" dirty="0">
                <a:solidFill>
                  <a:schemeClr val="tx1"/>
                </a:solidFill>
              </a:rPr>
              <a:t>inkl. der Sammlung von </a:t>
            </a:r>
            <a:r>
              <a:rPr lang="de-DE" sz="2000" dirty="0">
                <a:solidFill>
                  <a:srgbClr val="92D050"/>
                </a:solidFill>
              </a:rPr>
              <a:t>Standortinformation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719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 animBg="1"/>
      <p:bldP spid="25" grpId="0" animBg="1"/>
      <p:bldP spid="31" grpId="0"/>
      <p:bldP spid="288" grpId="0"/>
      <p:bldP spid="293" grpId="0" animBg="1"/>
      <p:bldP spid="303" grpId="0" animBg="1"/>
      <p:bldP spid="304" grpId="0" animBg="1"/>
      <p:bldP spid="305" grpId="0" animBg="1"/>
      <p:bldP spid="30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MobileNet</a:t>
            </a:r>
            <a:endParaRPr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84A25E-CB8C-4CAE-9C52-6207FC445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09" y="1286550"/>
            <a:ext cx="6760781" cy="491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1871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Positionsbestimmung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90B7AB9-34F6-4E72-AB0A-202B154F6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39" y="1413932"/>
            <a:ext cx="5920458" cy="467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0834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Fakten über Netze (</a:t>
            </a:r>
            <a:r>
              <a:rPr lang="de-DE" dirty="0" err="1"/>
              <a:t>ImageNet</a:t>
            </a:r>
            <a:r>
              <a:rPr lang="de-DE" dirty="0"/>
              <a:t>)</a:t>
            </a:r>
            <a:endParaRPr dirty="0"/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E35DE02-54C2-4A11-8B81-3E92545D4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8" y="2093419"/>
            <a:ext cx="8217575" cy="324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6578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Testergebnis eigener Datensatz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4DBF4C-B9D2-40C3-8F06-48B249A31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3" y="1533616"/>
            <a:ext cx="8348133" cy="450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4279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Testergebnis COCO-Datensatz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4DBF4C-B9D2-40C3-8F06-48B249A31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60" y="1533616"/>
            <a:ext cx="8113678" cy="450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482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Non-Maximum Suppression</a:t>
            </a:r>
            <a:endParaRPr dirty="0"/>
          </a:p>
        </p:txBody>
      </p:sp>
      <p:pic>
        <p:nvPicPr>
          <p:cNvPr id="2050" name="Picture 2" descr="Non-maximum Suppression (NMS). A Technique to remove duplicates and… | by  Sambasivarao. K | Towards Data Science">
            <a:extLst>
              <a:ext uri="{FF2B5EF4-FFF2-40B4-BE49-F238E27FC236}">
                <a16:creationId xmlns:a16="http://schemas.microsoft.com/office/drawing/2014/main" id="{D73F22F2-F55E-4285-B08E-120898CD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8" y="1817662"/>
            <a:ext cx="8540124" cy="393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74243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Eingebettetes System</a:t>
            </a:r>
            <a:endParaRPr dirty="0"/>
          </a:p>
        </p:txBody>
      </p:sp>
      <p:pic>
        <p:nvPicPr>
          <p:cNvPr id="14338" name="Picture 2" descr="Raspberry Pi 4 Model B - 2GB, RPI4-MODBP-2GB - Antratek Electronics">
            <a:extLst>
              <a:ext uri="{FF2B5EF4-FFF2-40B4-BE49-F238E27FC236}">
                <a16:creationId xmlns:a16="http://schemas.microsoft.com/office/drawing/2014/main" id="{D76B5EA5-7C3B-47ED-BAFB-FE5182F6F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28" y="1329267"/>
            <a:ext cx="7436943" cy="479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30384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173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4</a:t>
            </a:fld>
            <a:endParaRPr dirty="0"/>
          </a:p>
        </p:txBody>
      </p:sp>
      <p:sp>
        <p:nvSpPr>
          <p:cNvPr id="589" name="Umfeldmodell RALF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Umfeldmodell</a:t>
            </a:r>
            <a:r>
              <a:rPr dirty="0"/>
              <a:t> </a:t>
            </a:r>
            <a:r>
              <a:rPr lang="de-DE" dirty="0"/>
              <a:t>ALF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D2163E5-9BE5-4A70-BDC6-064BFD4F6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455" y="1534902"/>
            <a:ext cx="5904367" cy="425663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2784FD7-9117-4DE8-B678-87E41C087578}"/>
              </a:ext>
            </a:extLst>
          </p:cNvPr>
          <p:cNvSpPr txBox="1"/>
          <p:nvPr/>
        </p:nvSpPr>
        <p:spPr>
          <a:xfrm>
            <a:off x="292178" y="2119879"/>
            <a:ext cx="2934422" cy="3477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Erweiterung Zustandsautomat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Personenerkennung im Wirkelement ALF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Kinect-Sensoren werden für die Personenerkennung verwendet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EB2D8A6-29D7-432C-95C4-E287F548B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3862" y="3650456"/>
            <a:ext cx="1058001" cy="4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16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593" name="Wirkstruktur Navigation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Wirkstruktur</a:t>
            </a:r>
            <a:r>
              <a:rPr dirty="0"/>
              <a:t> </a:t>
            </a:r>
            <a:r>
              <a:rPr lang="de-DE" dirty="0"/>
              <a:t>ALF</a:t>
            </a:r>
            <a:endParaRPr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D832D2B-852C-4DF7-9BAB-8C8490B01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23" y="1649868"/>
            <a:ext cx="4845924" cy="4187191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AB2CEF9-A6F6-4ADA-B119-0C11EBCC1499}"/>
              </a:ext>
            </a:extLst>
          </p:cNvPr>
          <p:cNvSpPr txBox="1"/>
          <p:nvPr/>
        </p:nvSpPr>
        <p:spPr>
          <a:xfrm>
            <a:off x="311698" y="2158415"/>
            <a:ext cx="3216776" cy="31700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Positionen beispielhaft mit </a:t>
            </a:r>
            <a:r>
              <a:rPr kumimoji="0" lang="de-DE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Rviz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verknüpft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Statusinformationen für Kommunikation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000" dirty="0" err="1"/>
              <a:t>Umgebungserfassendes</a:t>
            </a:r>
            <a:r>
              <a:rPr lang="en-GB" sz="2000" dirty="0"/>
              <a:t> System </a:t>
            </a:r>
            <a:r>
              <a:rPr lang="en-GB" sz="2000" dirty="0" err="1"/>
              <a:t>bleibt</a:t>
            </a:r>
            <a:r>
              <a:rPr lang="en-GB" sz="2000" dirty="0"/>
              <a:t> </a:t>
            </a:r>
            <a:r>
              <a:rPr lang="en-GB" sz="2000" dirty="0" err="1"/>
              <a:t>weiterhin</a:t>
            </a:r>
            <a:r>
              <a:rPr lang="en-GB" sz="2000" dirty="0"/>
              <a:t> </a:t>
            </a:r>
            <a:r>
              <a:rPr lang="en-GB" sz="2000" dirty="0" err="1"/>
              <a:t>bestehen</a:t>
            </a:r>
            <a:endParaRPr kumimoji="0" lang="en-GB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6169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>
        <p:fade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78"/>
          <p:cNvSpPr txBox="1">
            <a:spLocks noGrp="1"/>
          </p:cNvSpPr>
          <p:nvPr>
            <p:ph type="sldNum" sz="quarter" idx="4294967295"/>
          </p:nvPr>
        </p:nvSpPr>
        <p:spPr>
          <a:xfrm>
            <a:off x="8592773" y="6299646"/>
            <a:ext cx="2590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36" name="Motivation und Aufgabenstell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894324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Wirkstruktur Personenerkennung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9D3D990-25E6-4AFF-843B-B2B5A27DF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14" y="3423408"/>
            <a:ext cx="8410883" cy="220730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AEB81C7-9398-4B3A-A192-6812BCB5EDC3}"/>
              </a:ext>
            </a:extLst>
          </p:cNvPr>
          <p:cNvSpPr txBox="1"/>
          <p:nvPr/>
        </p:nvSpPr>
        <p:spPr>
          <a:xfrm>
            <a:off x="311698" y="1942986"/>
            <a:ext cx="8540124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Es wird </a:t>
            </a:r>
            <a:r>
              <a:rPr lang="de-DE" sz="2000" dirty="0"/>
              <a:t>u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nabhängig von der Erkennung einer Person die Distanz gemessen. </a:t>
            </a:r>
            <a:r>
              <a:rPr lang="de-DE" sz="2000" dirty="0"/>
              <a:t>Die Datenverarbeitung speichert alle erzeugten Informationen.</a:t>
            </a:r>
            <a:endParaRPr kumimoji="0" lang="en-GB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37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78"/>
          <p:cNvSpPr txBox="1">
            <a:spLocks noGrp="1"/>
          </p:cNvSpPr>
          <p:nvPr>
            <p:ph type="sldNum" sz="quarter" idx="4294967295"/>
          </p:nvPr>
        </p:nvSpPr>
        <p:spPr>
          <a:xfrm>
            <a:off x="8592773" y="6299646"/>
            <a:ext cx="2590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6" name="Motivation und Aufgabenstell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894324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Programmablauf</a:t>
            </a:r>
            <a:endParaRPr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DA7942-7938-4611-9844-E72C0D007FE0}"/>
              </a:ext>
            </a:extLst>
          </p:cNvPr>
          <p:cNvSpPr txBox="1"/>
          <p:nvPr/>
        </p:nvSpPr>
        <p:spPr>
          <a:xfrm>
            <a:off x="520541" y="1557169"/>
            <a:ext cx="4455111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26CE541-79DC-4399-887B-7FF5335D3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870" y="1286142"/>
            <a:ext cx="2826427" cy="4880878"/>
          </a:xfrm>
          <a:prstGeom prst="rect">
            <a:avLst/>
          </a:prstGeom>
          <a:solidFill>
            <a:srgbClr val="92D050"/>
          </a:solidFill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E9C7044-FC99-4E0E-A386-6DCA38EFDD21}"/>
              </a:ext>
            </a:extLst>
          </p:cNvPr>
          <p:cNvSpPr/>
          <p:nvPr/>
        </p:nvSpPr>
        <p:spPr>
          <a:xfrm>
            <a:off x="6014085" y="1687694"/>
            <a:ext cx="108000" cy="108000"/>
          </a:xfrm>
          <a:prstGeom prst="ellipse">
            <a:avLst/>
          </a:prstGeom>
          <a:solidFill>
            <a:srgbClr val="92D050"/>
          </a:solidFill>
          <a:ln w="25400" cap="flat">
            <a:solidFill>
              <a:srgbClr val="92D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00D14F0-758C-4DDD-9649-2DA705D96EBC}"/>
              </a:ext>
            </a:extLst>
          </p:cNvPr>
          <p:cNvSpPr/>
          <p:nvPr/>
        </p:nvSpPr>
        <p:spPr>
          <a:xfrm>
            <a:off x="7007225" y="5326879"/>
            <a:ext cx="108000" cy="108000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BFF6864-D83C-4F1E-81D7-64FB30E2110F}"/>
              </a:ext>
            </a:extLst>
          </p:cNvPr>
          <p:cNvSpPr/>
          <p:nvPr/>
        </p:nvSpPr>
        <p:spPr>
          <a:xfrm>
            <a:off x="7007225" y="5653237"/>
            <a:ext cx="108000" cy="108000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E268CF-B4DB-45D1-A0D5-5591F35562B3}"/>
              </a:ext>
            </a:extLst>
          </p:cNvPr>
          <p:cNvSpPr txBox="1"/>
          <p:nvPr/>
        </p:nvSpPr>
        <p:spPr>
          <a:xfrm>
            <a:off x="421703" y="1987645"/>
            <a:ext cx="4965813" cy="3477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Bis Person erkannt wird 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92D05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Reduzierter Modus aktiv</a:t>
            </a:r>
            <a:endParaRPr kumimoji="0" lang="de-DE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Mensch wird über das </a:t>
            </a:r>
            <a:r>
              <a:rPr lang="de-DE" sz="2000" dirty="0">
                <a:solidFill>
                  <a:srgbClr val="7030A0"/>
                </a:solidFill>
              </a:rPr>
              <a:t>Gesicht identifiziert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de-DE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Unbekannte Personen werden zunächst 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registriert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Informationen bekannter Menschen werden </a:t>
            </a:r>
            <a:r>
              <a:rPr lang="de-DE" sz="2000" dirty="0">
                <a:solidFill>
                  <a:srgbClr val="00B0F0"/>
                </a:solidFill>
              </a:rPr>
              <a:t>aktualisiert und gespeichert</a:t>
            </a:r>
            <a:endParaRPr kumimoji="0" lang="en-GB" sz="20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E634519-6060-4E83-8E92-37F340272960}"/>
              </a:ext>
            </a:extLst>
          </p:cNvPr>
          <p:cNvSpPr/>
          <p:nvPr/>
        </p:nvSpPr>
        <p:spPr>
          <a:xfrm>
            <a:off x="7309083" y="3766319"/>
            <a:ext cx="108000" cy="108000"/>
          </a:xfrm>
          <a:prstGeom prst="ellipse">
            <a:avLst/>
          </a:prstGeom>
          <a:solidFill>
            <a:srgbClr val="7030A0"/>
          </a:solidFill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0496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78"/>
          <p:cNvSpPr txBox="1">
            <a:spLocks noGrp="1"/>
          </p:cNvSpPr>
          <p:nvPr>
            <p:ph type="sldNum" sz="quarter" idx="4294967295"/>
          </p:nvPr>
        </p:nvSpPr>
        <p:spPr>
          <a:xfrm>
            <a:off x="8592773" y="6299646"/>
            <a:ext cx="2590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36" name="Motivation und Aufgabenstell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894324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Modifikation neuronaler Netze</a:t>
            </a: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153F5B-2780-4B8D-87D6-6C97DF2E26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31" y="2103643"/>
            <a:ext cx="4359066" cy="29854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7770B6E-8ED9-4719-92C4-2C1775AF13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31" y="2103643"/>
            <a:ext cx="4359066" cy="2985429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21FEC165-2A23-420F-82CA-C6AB9FF1CA81}"/>
              </a:ext>
            </a:extLst>
          </p:cNvPr>
          <p:cNvSpPr/>
          <p:nvPr/>
        </p:nvSpPr>
        <p:spPr>
          <a:xfrm>
            <a:off x="7975599" y="4187825"/>
            <a:ext cx="338400" cy="336550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F96566A-53EE-41FE-9B5B-9A710EB35E36}"/>
              </a:ext>
            </a:extLst>
          </p:cNvPr>
          <p:cNvSpPr/>
          <p:nvPr/>
        </p:nvSpPr>
        <p:spPr>
          <a:xfrm>
            <a:off x="7960256" y="3645907"/>
            <a:ext cx="338400" cy="336550"/>
          </a:xfrm>
          <a:prstGeom prst="ellipse">
            <a:avLst/>
          </a:prstGeom>
          <a:solidFill>
            <a:srgbClr val="92D050"/>
          </a:solidFill>
          <a:ln w="25400" cap="flat">
            <a:solidFill>
              <a:srgbClr val="92D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DA7942-7938-4611-9844-E72C0D007FE0}"/>
              </a:ext>
            </a:extLst>
          </p:cNvPr>
          <p:cNvSpPr txBox="1"/>
          <p:nvPr/>
        </p:nvSpPr>
        <p:spPr>
          <a:xfrm>
            <a:off x="520541" y="1557169"/>
            <a:ext cx="4455111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F916931-0A31-4649-B0EB-AF61883458B8}"/>
              </a:ext>
            </a:extLst>
          </p:cNvPr>
          <p:cNvSpPr txBox="1"/>
          <p:nvPr/>
        </p:nvSpPr>
        <p:spPr>
          <a:xfrm>
            <a:off x="326939" y="1934820"/>
            <a:ext cx="4092661" cy="29854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000" dirty="0"/>
              <a:t>Ausgabeschicht mit </a:t>
            </a:r>
            <a:r>
              <a:rPr lang="de-DE" sz="2000" dirty="0">
                <a:solidFill>
                  <a:srgbClr val="FF0000"/>
                </a:solidFill>
              </a:rPr>
              <a:t>„</a:t>
            </a:r>
            <a:r>
              <a:rPr lang="de-DE" sz="2000" i="1" dirty="0">
                <a:solidFill>
                  <a:srgbClr val="FF0000"/>
                </a:solidFill>
              </a:rPr>
              <a:t>O“ </a:t>
            </a:r>
            <a:r>
              <a:rPr lang="de-DE" sz="2000" dirty="0">
                <a:solidFill>
                  <a:srgbClr val="FF0000"/>
                </a:solidFill>
              </a:rPr>
              <a:t>Neuronen</a:t>
            </a:r>
            <a:r>
              <a:rPr lang="de-DE" sz="2000" dirty="0"/>
              <a:t>: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Irrelevante Klassen müssten verworfen werden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2400" i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000" dirty="0"/>
              <a:t>Ausgabeschicht mit </a:t>
            </a:r>
            <a:r>
              <a:rPr lang="de-DE" sz="2000" dirty="0">
                <a:solidFill>
                  <a:srgbClr val="92D050"/>
                </a:solidFill>
              </a:rPr>
              <a:t>1 Neuron</a:t>
            </a:r>
            <a:r>
              <a:rPr lang="de-DE" sz="2000" dirty="0"/>
              <a:t>: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Einsp</a:t>
            </a:r>
            <a:r>
              <a:rPr lang="de-DE" sz="2000" dirty="0"/>
              <a:t>arung des benötigten Speicherplatzes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Höhere Genauigkeit </a:t>
            </a:r>
            <a:endParaRPr kumimoji="0" lang="en-GB" sz="20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A433A5C-0635-41E4-92C7-C105D7B2228C}"/>
              </a:ext>
            </a:extLst>
          </p:cNvPr>
          <p:cNvSpPr/>
          <p:nvPr/>
        </p:nvSpPr>
        <p:spPr>
          <a:xfrm>
            <a:off x="7972424" y="3125582"/>
            <a:ext cx="338400" cy="336550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723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143"/>
          <p:cNvSpPr txBox="1">
            <a:spLocks noGrp="1"/>
          </p:cNvSpPr>
          <p:nvPr>
            <p:ph type="sldNum" sz="quarter" idx="4294967295"/>
          </p:nvPr>
        </p:nvSpPr>
        <p:spPr>
          <a:xfrm>
            <a:off x="8592773" y="6299646"/>
            <a:ext cx="2590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03" name="Validierung des Reglers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Ergebnisse der Benchmark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281AD7E-8DCB-49D7-B9B2-D479FCB40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057" y="1723662"/>
            <a:ext cx="5382716" cy="3944971"/>
          </a:xfrm>
          <a:prstGeom prst="rect">
            <a:avLst/>
          </a:prstGeom>
        </p:spPr>
      </p:pic>
      <p:sp>
        <p:nvSpPr>
          <p:cNvPr id="204" name="Führungsgröße wird von der Lageregelung vorgegeben…"/>
          <p:cNvSpPr txBox="1"/>
          <p:nvPr/>
        </p:nvSpPr>
        <p:spPr>
          <a:xfrm>
            <a:off x="311698" y="1242519"/>
            <a:ext cx="2827742" cy="501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rPr lang="de-DE" sz="2000" dirty="0"/>
              <a:t>Abweichende Genauigkeit ist auf Training zurückzuführen</a:t>
            </a:r>
          </a:p>
          <a:p>
            <a: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 sz="2000" dirty="0"/>
          </a:p>
          <a:p>
            <a: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rPr lang="de-DE" sz="2000" dirty="0" err="1">
                <a:solidFill>
                  <a:srgbClr val="0070C0"/>
                </a:solidFill>
              </a:rPr>
              <a:t>MobileNet</a:t>
            </a:r>
            <a:r>
              <a:rPr lang="de-DE" sz="2000" dirty="0">
                <a:solidFill>
                  <a:srgbClr val="0070C0"/>
                </a:solidFill>
              </a:rPr>
              <a:t> V2 </a:t>
            </a:r>
            <a:r>
              <a:rPr lang="de-DE" sz="2000" dirty="0"/>
              <a:t>und </a:t>
            </a:r>
            <a:r>
              <a:rPr lang="de-DE" sz="2000" dirty="0" err="1">
                <a:solidFill>
                  <a:srgbClr val="FF0000"/>
                </a:solidFill>
              </a:rPr>
              <a:t>SSDLite</a:t>
            </a:r>
            <a:r>
              <a:rPr lang="de-DE" sz="2000" dirty="0"/>
              <a:t> bringen erwartete Steigerung der Geschwindigkeit</a:t>
            </a:r>
          </a:p>
          <a:p>
            <a: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 lang="de-DE" sz="2000" dirty="0"/>
          </a:p>
          <a:p>
            <a: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rPr lang="de-DE" sz="2000" dirty="0">
                <a:solidFill>
                  <a:srgbClr val="00B050"/>
                </a:solidFill>
              </a:rPr>
              <a:t>Quantisiertes Netz </a:t>
            </a:r>
            <a:r>
              <a:rPr lang="de-DE" sz="2000" dirty="0"/>
              <a:t>unerwartet langsam</a:t>
            </a:r>
          </a:p>
          <a:p>
            <a: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 lang="de-DE" sz="2000" dirty="0"/>
          </a:p>
          <a:p>
            <a: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rPr lang="de-DE" sz="2000" dirty="0">
                <a:solidFill>
                  <a:srgbClr val="7030A0"/>
                </a:solidFill>
              </a:rPr>
              <a:t>Modifizierte Netze </a:t>
            </a:r>
            <a:r>
              <a:rPr lang="de-DE" sz="2000" dirty="0"/>
              <a:t>benötigen weniger Speicherplatz</a:t>
            </a:r>
            <a:endParaRPr sz="2000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F51321C-F792-4F45-9B88-77119C7B0DB5}"/>
              </a:ext>
            </a:extLst>
          </p:cNvPr>
          <p:cNvSpPr/>
          <p:nvPr/>
        </p:nvSpPr>
        <p:spPr>
          <a:xfrm>
            <a:off x="5283132" y="2255459"/>
            <a:ext cx="237600" cy="237600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FF5465F-7020-468C-AB98-941835F1CC4A}"/>
              </a:ext>
            </a:extLst>
          </p:cNvPr>
          <p:cNvSpPr/>
          <p:nvPr/>
        </p:nvSpPr>
        <p:spPr>
          <a:xfrm>
            <a:off x="5411456" y="1962544"/>
            <a:ext cx="360000" cy="360000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65944FB-537F-4A0A-98C3-890F6841BFEC}"/>
              </a:ext>
            </a:extLst>
          </p:cNvPr>
          <p:cNvSpPr/>
          <p:nvPr/>
        </p:nvSpPr>
        <p:spPr>
          <a:xfrm>
            <a:off x="8224836" y="4661677"/>
            <a:ext cx="54000" cy="54000"/>
          </a:xfrm>
          <a:prstGeom prst="ellipse">
            <a:avLst/>
          </a:prstGeom>
          <a:solidFill>
            <a:srgbClr val="00B050"/>
          </a:solidFill>
          <a:ln w="2540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Sehne 8">
            <a:extLst>
              <a:ext uri="{FF2B5EF4-FFF2-40B4-BE49-F238E27FC236}">
                <a16:creationId xmlns:a16="http://schemas.microsoft.com/office/drawing/2014/main" id="{7A79BFA4-86DD-4D8B-891A-67D90C3D77C1}"/>
              </a:ext>
            </a:extLst>
          </p:cNvPr>
          <p:cNvSpPr/>
          <p:nvPr/>
        </p:nvSpPr>
        <p:spPr>
          <a:xfrm>
            <a:off x="4498181" y="2462212"/>
            <a:ext cx="288000" cy="288000"/>
          </a:xfrm>
          <a:prstGeom prst="chord">
            <a:avLst>
              <a:gd name="adj1" fmla="val 5623968"/>
              <a:gd name="adj2" fmla="val 15878648"/>
            </a:avLst>
          </a:prstGeom>
          <a:solidFill>
            <a:srgbClr val="00B0F0"/>
          </a:solidFill>
          <a:ln w="25400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Sehne 10">
            <a:extLst>
              <a:ext uri="{FF2B5EF4-FFF2-40B4-BE49-F238E27FC236}">
                <a16:creationId xmlns:a16="http://schemas.microsoft.com/office/drawing/2014/main" id="{92BFA053-D6B0-446B-BBA5-1BC489E25A9C}"/>
              </a:ext>
            </a:extLst>
          </p:cNvPr>
          <p:cNvSpPr/>
          <p:nvPr/>
        </p:nvSpPr>
        <p:spPr>
          <a:xfrm>
            <a:off x="4167186" y="3204765"/>
            <a:ext cx="194400" cy="194400"/>
          </a:xfrm>
          <a:prstGeom prst="chord">
            <a:avLst>
              <a:gd name="adj1" fmla="val 5623968"/>
              <a:gd name="adj2" fmla="val 15878648"/>
            </a:avLst>
          </a:prstGeom>
          <a:solidFill>
            <a:srgbClr val="00B0F0"/>
          </a:solidFill>
          <a:ln w="25400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Sehne 14">
            <a:extLst>
              <a:ext uri="{FF2B5EF4-FFF2-40B4-BE49-F238E27FC236}">
                <a16:creationId xmlns:a16="http://schemas.microsoft.com/office/drawing/2014/main" id="{ACC00100-DF87-4D5B-BC41-E5AE8884EAC0}"/>
              </a:ext>
            </a:extLst>
          </p:cNvPr>
          <p:cNvSpPr/>
          <p:nvPr/>
        </p:nvSpPr>
        <p:spPr>
          <a:xfrm rot="10800000">
            <a:off x="4502948" y="2462216"/>
            <a:ext cx="288000" cy="288000"/>
          </a:xfrm>
          <a:prstGeom prst="chord">
            <a:avLst>
              <a:gd name="adj1" fmla="val 5623968"/>
              <a:gd name="adj2" fmla="val 15878648"/>
            </a:avLst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1" name="Sehne 20">
            <a:extLst>
              <a:ext uri="{FF2B5EF4-FFF2-40B4-BE49-F238E27FC236}">
                <a16:creationId xmlns:a16="http://schemas.microsoft.com/office/drawing/2014/main" id="{B319647C-C9E9-430D-A9EB-DA3D55AEF1A0}"/>
              </a:ext>
            </a:extLst>
          </p:cNvPr>
          <p:cNvSpPr/>
          <p:nvPr/>
        </p:nvSpPr>
        <p:spPr>
          <a:xfrm rot="10800000">
            <a:off x="4167185" y="3204768"/>
            <a:ext cx="194400" cy="194400"/>
          </a:xfrm>
          <a:prstGeom prst="chord">
            <a:avLst>
              <a:gd name="adj1" fmla="val 5623968"/>
              <a:gd name="adj2" fmla="val 15878648"/>
            </a:avLst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BA62E87-5831-42D6-A0AF-50A8C921A497}"/>
              </a:ext>
            </a:extLst>
          </p:cNvPr>
          <p:cNvSpPr/>
          <p:nvPr/>
        </p:nvSpPr>
        <p:spPr>
          <a:xfrm>
            <a:off x="4167766" y="3202384"/>
            <a:ext cx="198000" cy="198000"/>
          </a:xfrm>
          <a:prstGeom prst="ellipse">
            <a:avLst/>
          </a:prstGeom>
          <a:noFill/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736</Words>
  <Application>Microsoft Office PowerPoint</Application>
  <PresentationFormat>Bildschirmpräsentation (4:3)</PresentationFormat>
  <Paragraphs>191</Paragraphs>
  <Slides>36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Arial</vt:lpstr>
      <vt:lpstr>Calibri</vt:lpstr>
      <vt:lpstr>Latin Modern Roman</vt:lpstr>
      <vt:lpstr>LMRoman10-Bold</vt:lpstr>
      <vt:lpstr>Simple Light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Giuliano 'Giulli' Montorio</cp:lastModifiedBy>
  <cp:revision>68</cp:revision>
  <dcterms:modified xsi:type="dcterms:W3CDTF">2020-10-26T14:37:49Z</dcterms:modified>
</cp:coreProperties>
</file>